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6" r:id="rId2"/>
  </p:sldMasterIdLst>
  <p:notesMasterIdLst>
    <p:notesMasterId r:id="rId63"/>
  </p:notesMasterIdLst>
  <p:sldIdLst>
    <p:sldId id="338" r:id="rId3"/>
    <p:sldId id="259" r:id="rId4"/>
    <p:sldId id="355" r:id="rId5"/>
    <p:sldId id="260" r:id="rId6"/>
    <p:sldId id="311" r:id="rId7"/>
    <p:sldId id="296" r:id="rId8"/>
    <p:sldId id="312" r:id="rId9"/>
    <p:sldId id="356" r:id="rId10"/>
    <p:sldId id="263" r:id="rId11"/>
    <p:sldId id="343" r:id="rId12"/>
    <p:sldId id="342" r:id="rId13"/>
    <p:sldId id="264" r:id="rId14"/>
    <p:sldId id="344" r:id="rId15"/>
    <p:sldId id="324" r:id="rId16"/>
    <p:sldId id="325" r:id="rId17"/>
    <p:sldId id="326" r:id="rId18"/>
    <p:sldId id="357" r:id="rId19"/>
    <p:sldId id="358" r:id="rId20"/>
    <p:sldId id="359" r:id="rId21"/>
    <p:sldId id="360" r:id="rId22"/>
    <p:sldId id="361" r:id="rId23"/>
    <p:sldId id="362" r:id="rId24"/>
    <p:sldId id="363" r:id="rId25"/>
    <p:sldId id="364" r:id="rId26"/>
    <p:sldId id="365" r:id="rId27"/>
    <p:sldId id="366" r:id="rId28"/>
    <p:sldId id="367" r:id="rId29"/>
    <p:sldId id="368" r:id="rId30"/>
    <p:sldId id="369" r:id="rId31"/>
    <p:sldId id="370" r:id="rId32"/>
    <p:sldId id="371" r:id="rId33"/>
    <p:sldId id="372" r:id="rId34"/>
    <p:sldId id="373" r:id="rId35"/>
    <p:sldId id="374" r:id="rId36"/>
    <p:sldId id="375" r:id="rId37"/>
    <p:sldId id="376" r:id="rId38"/>
    <p:sldId id="377" r:id="rId39"/>
    <p:sldId id="378" r:id="rId40"/>
    <p:sldId id="379" r:id="rId41"/>
    <p:sldId id="380" r:id="rId42"/>
    <p:sldId id="381" r:id="rId43"/>
    <p:sldId id="382" r:id="rId44"/>
    <p:sldId id="383" r:id="rId45"/>
    <p:sldId id="384" r:id="rId46"/>
    <p:sldId id="385" r:id="rId47"/>
    <p:sldId id="386" r:id="rId48"/>
    <p:sldId id="387" r:id="rId49"/>
    <p:sldId id="388" r:id="rId50"/>
    <p:sldId id="391" r:id="rId51"/>
    <p:sldId id="392" r:id="rId52"/>
    <p:sldId id="393" r:id="rId53"/>
    <p:sldId id="394" r:id="rId54"/>
    <p:sldId id="395" r:id="rId55"/>
    <p:sldId id="396" r:id="rId56"/>
    <p:sldId id="397" r:id="rId57"/>
    <p:sldId id="398" r:id="rId58"/>
    <p:sldId id="399" r:id="rId59"/>
    <p:sldId id="402" r:id="rId60"/>
    <p:sldId id="400" r:id="rId61"/>
    <p:sldId id="403"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L User" initials="CU" lastIdx="20" clrIdx="0"/>
  <p:cmAuthor id="1" name="McLaughlin" initials="CM"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FF0000"/>
    <a:srgbClr val="B6D5AB"/>
    <a:srgbClr val="EA0000"/>
    <a:srgbClr val="77933C"/>
    <a:srgbClr val="FF3300"/>
    <a:srgbClr val="CC0000"/>
    <a:srgbClr val="73BEF1"/>
    <a:srgbClr val="1376B9"/>
    <a:srgbClr val="131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99" autoAdjust="0"/>
    <p:restoredTop sz="94686" autoAdjust="0"/>
  </p:normalViewPr>
  <p:slideViewPr>
    <p:cSldViewPr>
      <p:cViewPr varScale="1">
        <p:scale>
          <a:sx n="72" d="100"/>
          <a:sy n="72" d="100"/>
        </p:scale>
        <p:origin x="426" y="54"/>
      </p:cViewPr>
      <p:guideLst>
        <p:guide orient="horz" pos="2160"/>
        <p:guide pos="2880"/>
      </p:guideLst>
    </p:cSldViewPr>
  </p:slideViewPr>
  <p:outlineViewPr>
    <p:cViewPr>
      <p:scale>
        <a:sx n="33" d="100"/>
        <a:sy n="33" d="100"/>
      </p:scale>
      <p:origin x="0" y="736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customXml" Target="../customXml/item3.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commentAuthors" Target="commentAuthors.xml"/><Relationship Id="rId69" Type="http://schemas.openxmlformats.org/officeDocument/2006/relationships/customXml" Target="../customXml/item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B02248-3E8E-4013-A492-EE2D20E1DA6B}" type="datetimeFigureOut">
              <a:rPr lang="en-US" smtClean="0"/>
              <a:pPr/>
              <a:t>9/10/2020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F03EE-1FBA-4CD6-A9B1-250AC4FFD3B6}" type="slidenum">
              <a:rPr lang="en-US" smtClean="0"/>
              <a:pPr/>
              <a:t>‹#›</a:t>
            </a:fld>
            <a:endParaRPr lang="en-US" dirty="0"/>
          </a:p>
        </p:txBody>
      </p:sp>
    </p:spTree>
    <p:extLst>
      <p:ext uri="{BB962C8B-B14F-4D97-AF65-F5344CB8AC3E}">
        <p14:creationId xmlns:p14="http://schemas.microsoft.com/office/powerpoint/2010/main" val="3444505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9E813B-26A0-44D5-B839-07A4E982AEA5}" type="slidenum">
              <a:rPr lang="en-US" smtClean="0"/>
              <a:pPr/>
              <a:t>‹#›</a:t>
            </a:fld>
            <a:endParaRPr lang="en-US" dirty="0"/>
          </a:p>
        </p:txBody>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r>
              <a:rPr lang="en-US" dirty="0"/>
              <a:t>SLIDE </a:t>
            </a:r>
            <a:fld id="{FCD2455E-EC1D-45EA-B6B2-90AB88848CFD}" type="slidenum">
              <a:rPr lang="en-US" smtClean="0"/>
              <a:pPr/>
              <a:t>‹#›</a:t>
            </a:fld>
            <a:endParaRPr lang="en-US" dirty="0"/>
          </a:p>
        </p:txBody>
      </p: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2880"/>
            <a:ext cx="77724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3962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4400" y="1600200"/>
            <a:ext cx="3962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r>
              <a:rPr lang="en-US" dirty="0"/>
              <a:t>SLIDE </a:t>
            </a:r>
            <a:fld id="{FCD2455E-EC1D-45EA-B6B2-90AB88848CFD}" type="slidenum">
              <a:rPr lang="en-US" smtClean="0"/>
              <a:pPr/>
              <a:t>‹#›</a:t>
            </a:fld>
            <a:endParaRPr lang="en-US" dirty="0"/>
          </a:p>
        </p:txBody>
      </p:sp>
    </p:spTree>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8288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396239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1" y="2174875"/>
            <a:ext cx="396239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0" y="1535113"/>
            <a:ext cx="39624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724400" y="2174875"/>
            <a:ext cx="39624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r>
              <a:rPr lang="en-US" dirty="0"/>
              <a:t>SLIDE </a:t>
            </a:r>
            <a:fld id="{FCD2455E-EC1D-45EA-B6B2-90AB88848CFD}" type="slidenum">
              <a:rPr lang="en-US" smtClean="0"/>
              <a:pPr/>
              <a:t>‹#›</a:t>
            </a:fld>
            <a:endParaRPr lang="en-US" dirty="0"/>
          </a:p>
        </p:txBody>
      </p:sp>
    </p:spTree>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82880"/>
            <a:ext cx="7772400" cy="1143000"/>
          </a:xfrm>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r>
              <a:rPr lang="en-US" dirty="0"/>
              <a:t>SLIDE </a:t>
            </a:r>
            <a:fld id="{FCD2455E-EC1D-45EA-B6B2-90AB88848CFD}" type="slidenum">
              <a:rPr lang="en-US" smtClean="0"/>
              <a:pPr/>
              <a:t>‹#›</a:t>
            </a:fld>
            <a:endParaRPr lang="en-US" dirty="0"/>
          </a:p>
        </p:txBody>
      </p:sp>
    </p:spTree>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US" dirty="0"/>
              <a:t>SLIDE </a:t>
            </a:r>
            <a:fld id="{FCD2455E-EC1D-45EA-B6B2-90AB88848CFD}" type="slidenum">
              <a:rPr lang="en-US" smtClean="0"/>
              <a:pPr/>
              <a:t>‹#›</a:t>
            </a:fld>
            <a:endParaRPr lang="en-US" dirty="0"/>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9E813B-26A0-44D5-B839-07A4E982AEA5}" type="slidenum">
              <a:rPr lang="en-US" smtClean="0"/>
              <a:pPr/>
              <a:t>‹#›</a:t>
            </a:fld>
            <a:endParaRPr lang="en-US" dirty="0"/>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9E813B-26A0-44D5-B839-07A4E982AEA5}" type="slidenum">
              <a:rPr lang="en-US" smtClean="0"/>
              <a:pPr/>
              <a:t>‹#›</a:t>
            </a:fld>
            <a:endParaRPr lang="en-US" dirty="0"/>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9E813B-26A0-44D5-B839-07A4E982AEA5}" type="slidenum">
              <a:rPr lang="en-US" smtClean="0"/>
              <a:pPr/>
              <a:t>‹#›</a:t>
            </a:fld>
            <a:endParaRPr lang="en-US" dirty="0"/>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D9E813B-26A0-44D5-B839-07A4E982AEA5}" type="slidenum">
              <a:rPr lang="en-US" smtClean="0"/>
              <a:pPr/>
              <a:t>‹#›</a:t>
            </a:fld>
            <a:endParaRPr lang="en-US" dirty="0"/>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82880"/>
            <a:ext cx="7772400" cy="1143000"/>
          </a:xfrm>
        </p:spPr>
        <p:txBody>
          <a:bodyPr anchor="b" anchorCtr="0">
            <a:normAutofit/>
          </a:bodyPr>
          <a:lstStyle>
            <a:lvl1pPr algn="l">
              <a:defRPr sz="3600"/>
            </a:lvl1pPr>
          </a:lstStyle>
          <a:p>
            <a:r>
              <a:rPr lang="en-US" dirty="0"/>
              <a:t>Click to edit Master title style</a:t>
            </a:r>
          </a:p>
        </p:txBody>
      </p:sp>
      <p:sp>
        <p:nvSpPr>
          <p:cNvPr id="6" name="Wave 5"/>
          <p:cNvSpPr/>
          <p:nvPr userDrawn="1"/>
        </p:nvSpPr>
        <p:spPr>
          <a:xfrm>
            <a:off x="0" y="6400800"/>
            <a:ext cx="9144000" cy="457200"/>
          </a:xfrm>
          <a:prstGeom prst="wave">
            <a:avLst/>
          </a:prstGeom>
          <a:solidFill>
            <a:srgbClr val="0066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0" y="6583680"/>
            <a:ext cx="9144000"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6600"/>
                </a:solidFill>
              </a:rPr>
              <a:t>© 2014 Cengage Learning. All Rights Reserved.</a:t>
            </a:r>
          </a:p>
        </p:txBody>
      </p:sp>
      <p:sp>
        <p:nvSpPr>
          <p:cNvPr id="8" name="Slide Number Placeholder 5"/>
          <p:cNvSpPr>
            <a:spLocks noGrp="1"/>
          </p:cNvSpPr>
          <p:nvPr>
            <p:ph type="sldNum" sz="quarter" idx="4"/>
          </p:nvPr>
        </p:nvSpPr>
        <p:spPr>
          <a:xfrm>
            <a:off x="7132320" y="6583680"/>
            <a:ext cx="1828800" cy="274320"/>
          </a:xfrm>
          <a:prstGeom prst="rect">
            <a:avLst/>
          </a:prstGeom>
          <a:solidFill>
            <a:schemeClr val="tx1"/>
          </a:solidFill>
        </p:spPr>
        <p:txBody>
          <a:bodyPr vert="horz" lIns="91440" tIns="45720" rIns="91440" bIns="45720" rtlCol="0" anchor="ctr"/>
          <a:lstStyle>
            <a:lvl1pPr algn="r">
              <a:defRPr sz="1200">
                <a:solidFill>
                  <a:schemeClr val="bg1"/>
                </a:solidFill>
              </a:defRPr>
            </a:lvl1pPr>
          </a:lstStyle>
          <a:p>
            <a:r>
              <a:rPr lang="en-US" dirty="0"/>
              <a:t>SLIDE </a:t>
            </a:r>
            <a:fld id="{FCD2455E-EC1D-45EA-B6B2-90AB88848CFD}" type="slidenum">
              <a:rPr lang="en-US" smtClean="0"/>
              <a:pPr/>
              <a:t>‹#›</a:t>
            </a:fld>
            <a:endParaRPr lang="en-US" dirty="0"/>
          </a:p>
        </p:txBody>
      </p:sp>
      <p:cxnSp>
        <p:nvCxnSpPr>
          <p:cNvPr id="9" name="Straight Connector 8"/>
          <p:cNvCxnSpPr/>
          <p:nvPr userDrawn="1"/>
        </p:nvCxnSpPr>
        <p:spPr>
          <a:xfrm>
            <a:off x="0" y="1325880"/>
            <a:ext cx="8686800" cy="0"/>
          </a:xfrm>
          <a:prstGeom prst="line">
            <a:avLst/>
          </a:prstGeom>
          <a:ln w="38100">
            <a:solidFill>
              <a:srgbClr val="A9D24E"/>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D9E813B-26A0-44D5-B839-07A4E982AEA5}" type="slidenum">
              <a:rPr lang="en-US" smtClean="0"/>
              <a:pPr/>
              <a:t>‹#›</a:t>
            </a:fld>
            <a:endParaRPr lang="en-US" dirty="0"/>
          </a:p>
        </p:txBody>
      </p:sp>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75438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p:txBody>
          <a:bodyPr/>
          <a:lstStyle/>
          <a:p>
            <a:r>
              <a:rPr lang="en-US" dirty="0"/>
              <a:t>SLIDE </a:t>
            </a:r>
            <a:fld id="{FCD2455E-EC1D-45EA-B6B2-90AB88848CFD}" type="slidenum">
              <a:rPr lang="en-US" smtClean="0"/>
              <a:pPr/>
              <a:t>‹#›</a:t>
            </a:fld>
            <a:endParaRPr lang="en-US" dirty="0"/>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2880"/>
            <a:ext cx="7772400" cy="1143000"/>
          </a:xfrm>
        </p:spPr>
        <p:txBody>
          <a:bodyPr/>
          <a:lstStyle/>
          <a:p>
            <a:r>
              <a:rPr lang="en-US" dirty="0"/>
              <a:t>Click to edit Master title style</a:t>
            </a:r>
          </a:p>
        </p:txBody>
      </p:sp>
      <p:sp>
        <p:nvSpPr>
          <p:cNvPr id="3" name="Content Placeholder 2"/>
          <p:cNvSpPr>
            <a:spLocks noGrp="1"/>
          </p:cNvSpPr>
          <p:nvPr>
            <p:ph idx="1"/>
          </p:nvPr>
        </p:nvSpPr>
        <p:spPr>
          <a:xfrm>
            <a:off x="457200" y="1600200"/>
            <a:ext cx="8229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r>
              <a:rPr lang="en-US" dirty="0"/>
              <a:t>SLIDE </a:t>
            </a:r>
            <a:fld id="{FCD2455E-EC1D-45EA-B6B2-90AB88848CFD}" type="slidenum">
              <a:rPr lang="en-US" smtClean="0"/>
              <a:pPr/>
              <a:t>‹#›</a:t>
            </a:fld>
            <a:endParaRPr lang="en-US" dirty="0"/>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9E813B-26A0-44D5-B839-07A4E982AEA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p:wipe dir="r"/>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82880"/>
            <a:ext cx="7772400" cy="1143000"/>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Wave 6"/>
          <p:cNvSpPr/>
          <p:nvPr/>
        </p:nvSpPr>
        <p:spPr>
          <a:xfrm>
            <a:off x="0" y="6400800"/>
            <a:ext cx="9144000" cy="457200"/>
          </a:xfrm>
          <a:prstGeom prst="wave">
            <a:avLst/>
          </a:prstGeom>
          <a:solidFill>
            <a:srgbClr val="0066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Rectangle 7"/>
          <p:cNvSpPr/>
          <p:nvPr/>
        </p:nvSpPr>
        <p:spPr>
          <a:xfrm>
            <a:off x="0" y="6583680"/>
            <a:ext cx="9144000"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6600"/>
                </a:solidFill>
              </a:rPr>
              <a:t>© 2014 Cengage Learning. All Rights Reserved.</a:t>
            </a:r>
          </a:p>
        </p:txBody>
      </p:sp>
      <p:sp>
        <p:nvSpPr>
          <p:cNvPr id="6" name="Slide Number Placeholder 5"/>
          <p:cNvSpPr>
            <a:spLocks noGrp="1"/>
          </p:cNvSpPr>
          <p:nvPr>
            <p:ph type="sldNum" sz="quarter" idx="4"/>
          </p:nvPr>
        </p:nvSpPr>
        <p:spPr>
          <a:xfrm>
            <a:off x="7132320" y="6583680"/>
            <a:ext cx="1828800" cy="274320"/>
          </a:xfrm>
          <a:prstGeom prst="rect">
            <a:avLst/>
          </a:prstGeom>
          <a:solidFill>
            <a:schemeClr val="tx1"/>
          </a:solidFill>
        </p:spPr>
        <p:txBody>
          <a:bodyPr vert="horz" lIns="91440" tIns="45720" rIns="91440" bIns="45720" rtlCol="0" anchor="ctr"/>
          <a:lstStyle>
            <a:lvl1pPr algn="r">
              <a:defRPr sz="1200">
                <a:solidFill>
                  <a:schemeClr val="bg1"/>
                </a:solidFill>
              </a:defRPr>
            </a:lvl1pPr>
          </a:lstStyle>
          <a:p>
            <a:r>
              <a:rPr lang="en-US" dirty="0"/>
              <a:t>SLIDE </a:t>
            </a:r>
            <a:fld id="{FCD2455E-EC1D-45EA-B6B2-90AB88848CFD}" type="slidenum">
              <a:rPr lang="en-US" smtClean="0"/>
              <a:pPr/>
              <a:t>‹#›</a:t>
            </a:fld>
            <a:endParaRPr lang="en-US" dirty="0"/>
          </a:p>
        </p:txBody>
      </p:sp>
      <p:cxnSp>
        <p:nvCxnSpPr>
          <p:cNvPr id="12" name="Straight Connector 11"/>
          <p:cNvCxnSpPr/>
          <p:nvPr/>
        </p:nvCxnSpPr>
        <p:spPr>
          <a:xfrm>
            <a:off x="0" y="1325880"/>
            <a:ext cx="8686800" cy="0"/>
          </a:xfrm>
          <a:prstGeom prst="line">
            <a:avLst/>
          </a:prstGeom>
          <a:ln w="38100">
            <a:solidFill>
              <a:srgbClr val="AAD24B"/>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transition>
    <p:wipe dir="r"/>
  </p:transition>
  <p:hf hdr="0" ftr="0" dt="0"/>
  <p:txStyles>
    <p:titleStyle>
      <a:lvl1pPr algn="l"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rgbClr val="FF0000"/>
        </a:buClr>
        <a:buFont typeface="Calibri" pitchFamily="34" charset="0"/>
        <a:buChar char="●"/>
        <a:defRPr lang="en-US" sz="3200" kern="1200" dirty="0" smtClean="0">
          <a:solidFill>
            <a:schemeClr val="tx1"/>
          </a:solidFill>
          <a:latin typeface="+mn-lt"/>
          <a:ea typeface="+mn-ea"/>
          <a:cs typeface="+mn-cs"/>
        </a:defRPr>
      </a:lvl1pPr>
      <a:lvl2pPr marL="742950" indent="-285750" algn="l" defTabSz="914400" rtl="0" eaLnBrk="1" latinLnBrk="0" hangingPunct="1">
        <a:spcBef>
          <a:spcPct val="20000"/>
        </a:spcBef>
        <a:buClr>
          <a:schemeClr val="tx2"/>
        </a:buClr>
        <a:buFont typeface="Calibri"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tx1"/>
        </a:buClr>
        <a:buFont typeface="Calibri"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600200"/>
            <a:ext cx="914400" cy="5257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t>Learning Objectives</a:t>
            </a:r>
          </a:p>
        </p:txBody>
      </p:sp>
      <p:sp>
        <p:nvSpPr>
          <p:cNvPr id="7" name="Wave 6"/>
          <p:cNvSpPr/>
          <p:nvPr/>
        </p:nvSpPr>
        <p:spPr>
          <a:xfrm>
            <a:off x="0" y="6400800"/>
            <a:ext cx="9144000" cy="457200"/>
          </a:xfrm>
          <a:prstGeom prst="wave">
            <a:avLst/>
          </a:prstGeom>
          <a:solidFill>
            <a:srgbClr val="0066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Rectangle 7"/>
          <p:cNvSpPr/>
          <p:nvPr/>
        </p:nvSpPr>
        <p:spPr>
          <a:xfrm>
            <a:off x="0" y="6583680"/>
            <a:ext cx="9144000"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6600"/>
                </a:solidFill>
              </a:rPr>
              <a:t>© 2014 Cengage Learning. All Rights Reserved.</a:t>
            </a:r>
          </a:p>
        </p:txBody>
      </p:sp>
      <p:sp>
        <p:nvSpPr>
          <p:cNvPr id="9" name="TextBox 8"/>
          <p:cNvSpPr txBox="1"/>
          <p:nvPr/>
        </p:nvSpPr>
        <p:spPr>
          <a:xfrm>
            <a:off x="1828801" y="2514600"/>
            <a:ext cx="6400800" cy="2246769"/>
          </a:xfrm>
          <a:prstGeom prst="rect">
            <a:avLst/>
          </a:prstGeom>
          <a:noFill/>
        </p:spPr>
        <p:txBody>
          <a:bodyPr wrap="square" rtlCol="0">
            <a:spAutoFit/>
          </a:bodyPr>
          <a:lstStyle/>
          <a:p>
            <a:pPr marL="685800" indent="-685800">
              <a:spcAft>
                <a:spcPts val="1200"/>
              </a:spcAft>
            </a:pPr>
            <a:r>
              <a:rPr lang="en-US" sz="2400" b="1" dirty="0"/>
              <a:t>LO</a:t>
            </a:r>
            <a:r>
              <a:rPr lang="en-US" sz="2400" b="1" dirty="0">
                <a:solidFill>
                  <a:srgbClr val="FF0000"/>
                </a:solidFill>
              </a:rPr>
              <a:t>1 	</a:t>
            </a:r>
            <a:r>
              <a:rPr lang="en-US" sz="2400" dirty="0"/>
              <a:t>Define what a journal is and explain why it is used to record transactions.</a:t>
            </a:r>
          </a:p>
          <a:p>
            <a:pPr marL="685800" indent="-685800">
              <a:spcAft>
                <a:spcPts val="1200"/>
              </a:spcAft>
            </a:pPr>
            <a:r>
              <a:rPr lang="en-US" sz="2400" b="1" dirty="0"/>
              <a:t>LO</a:t>
            </a:r>
            <a:r>
              <a:rPr lang="en-US" sz="2400" b="1" dirty="0">
                <a:solidFill>
                  <a:srgbClr val="FF0000"/>
                </a:solidFill>
              </a:rPr>
              <a:t>2</a:t>
            </a:r>
            <a:r>
              <a:rPr lang="en-US" sz="2400" b="1" dirty="0"/>
              <a:t> </a:t>
            </a:r>
            <a:r>
              <a:rPr lang="en-US" sz="2400" dirty="0"/>
              <a:t>	Compare and contrast different types of source documents.</a:t>
            </a:r>
          </a:p>
          <a:p>
            <a:pPr marL="685800" indent="-685800">
              <a:spcAft>
                <a:spcPts val="1200"/>
              </a:spcAft>
            </a:pPr>
            <a:r>
              <a:rPr lang="en-US" sz="2400" b="1" dirty="0"/>
              <a:t>LO</a:t>
            </a:r>
            <a:r>
              <a:rPr lang="en-US" sz="2400" b="1" dirty="0">
                <a:solidFill>
                  <a:srgbClr val="FF0000"/>
                </a:solidFill>
              </a:rPr>
              <a:t>3</a:t>
            </a:r>
            <a:r>
              <a:rPr lang="en-US" sz="2400" dirty="0"/>
              <a:t> 	Identify the four parts of a journal entry.</a:t>
            </a:r>
          </a:p>
        </p:txBody>
      </p:sp>
      <p:pic>
        <p:nvPicPr>
          <p:cNvPr id="1026" name="Picture 2"/>
          <p:cNvPicPr>
            <a:picLocks noChangeAspect="1" noChangeArrowheads="1"/>
          </p:cNvPicPr>
          <p:nvPr/>
        </p:nvPicPr>
        <p:blipFill>
          <a:blip r:embed="rId2" cstate="print"/>
          <a:srcRect/>
          <a:stretch>
            <a:fillRect/>
          </a:stretch>
        </p:blipFill>
        <p:spPr bwMode="auto">
          <a:xfrm>
            <a:off x="0" y="0"/>
            <a:ext cx="9144000" cy="2198650"/>
          </a:xfrm>
          <a:prstGeom prst="rect">
            <a:avLst/>
          </a:prstGeom>
          <a:noFill/>
          <a:ln w="9525">
            <a:noFill/>
            <a:miter lim="800000"/>
            <a:headEnd/>
            <a:tailEnd/>
          </a:ln>
        </p:spPr>
      </p:pic>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Memorandums</a:t>
            </a:r>
            <a:endParaRPr lang="en-US" dirty="0"/>
          </a:p>
        </p:txBody>
      </p:sp>
      <p:sp>
        <p:nvSpPr>
          <p:cNvPr id="10" name="Content Placeholder 9"/>
          <p:cNvSpPr>
            <a:spLocks noGrp="1"/>
          </p:cNvSpPr>
          <p:nvPr>
            <p:ph idx="1"/>
          </p:nvPr>
        </p:nvSpPr>
        <p:spPr>
          <a:xfrm>
            <a:off x="457200" y="1600200"/>
            <a:ext cx="7162800" cy="4525963"/>
          </a:xfrm>
        </p:spPr>
        <p:txBody>
          <a:bodyPr/>
          <a:lstStyle/>
          <a:p>
            <a:r>
              <a:rPr lang="en-US" dirty="0"/>
              <a:t>A form on which a brief message is written to describe a transaction is called a </a:t>
            </a:r>
            <a:r>
              <a:rPr lang="en-US" b="1" dirty="0">
                <a:solidFill>
                  <a:srgbClr val="0070C0"/>
                </a:solidFill>
              </a:rPr>
              <a:t>memorandum</a:t>
            </a:r>
            <a:r>
              <a:rPr lang="en-US" dirty="0"/>
              <a:t>.</a:t>
            </a:r>
          </a:p>
        </p:txBody>
      </p:sp>
      <p:sp>
        <p:nvSpPr>
          <p:cNvPr id="4" name="Slide Number Placeholder 3"/>
          <p:cNvSpPr>
            <a:spLocks noGrp="1"/>
          </p:cNvSpPr>
          <p:nvPr>
            <p:ph type="sldNum" sz="quarter" idx="12"/>
          </p:nvPr>
        </p:nvSpPr>
        <p:spPr/>
        <p:txBody>
          <a:bodyPr/>
          <a:lstStyle/>
          <a:p>
            <a:r>
              <a:rPr lang="en-US"/>
              <a:t>SLIDE </a:t>
            </a:r>
            <a:fld id="{FCD2455E-EC1D-45EA-B6B2-90AB88848CFD}" type="slidenum">
              <a:rPr lang="en-US" smtClean="0"/>
              <a:pPr/>
              <a:t>10</a:t>
            </a:fld>
            <a:endParaRPr lang="en-US" dirty="0"/>
          </a:p>
        </p:txBody>
      </p:sp>
      <p:sp>
        <p:nvSpPr>
          <p:cNvPr id="11" name="TextBox 10"/>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LO2</a:t>
            </a:r>
            <a:endParaRPr lang="en-US" dirty="0"/>
          </a:p>
        </p:txBody>
      </p:sp>
      <p:grpSp>
        <p:nvGrpSpPr>
          <p:cNvPr id="3" name="Group 11"/>
          <p:cNvGrpSpPr/>
          <p:nvPr/>
        </p:nvGrpSpPr>
        <p:grpSpPr>
          <a:xfrm>
            <a:off x="7879080" y="0"/>
            <a:ext cx="1188720" cy="381000"/>
            <a:chOff x="7879080" y="0"/>
            <a:chExt cx="1188720" cy="381000"/>
          </a:xfrm>
        </p:grpSpPr>
        <p:sp>
          <p:nvSpPr>
            <p:cNvPr id="13" name="Flowchart: Delay 12"/>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4" name="TextBox 13"/>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3-1</a:t>
              </a:r>
            </a:p>
          </p:txBody>
        </p:sp>
      </p:grpSp>
      <p:pic>
        <p:nvPicPr>
          <p:cNvPr id="12" name="Picture 11" descr="Chapter 3_Page 61_2.jpg"/>
          <p:cNvPicPr>
            <a:picLocks noChangeAspect="1"/>
          </p:cNvPicPr>
          <p:nvPr/>
        </p:nvPicPr>
        <p:blipFill>
          <a:blip r:embed="rId2" cstate="print"/>
          <a:stretch>
            <a:fillRect/>
          </a:stretch>
        </p:blipFill>
        <p:spPr>
          <a:xfrm>
            <a:off x="4343400" y="3434205"/>
            <a:ext cx="4474416" cy="2763608"/>
          </a:xfrm>
          <a:prstGeom prst="rect">
            <a:avLst/>
          </a:prstGeom>
        </p:spPr>
      </p:pic>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Calculator Tapes</a:t>
            </a:r>
            <a:endParaRPr lang="en-US" dirty="0"/>
          </a:p>
        </p:txBody>
      </p:sp>
      <p:sp>
        <p:nvSpPr>
          <p:cNvPr id="4" name="Slide Number Placeholder 3"/>
          <p:cNvSpPr>
            <a:spLocks noGrp="1"/>
          </p:cNvSpPr>
          <p:nvPr>
            <p:ph type="sldNum" sz="quarter" idx="12"/>
          </p:nvPr>
        </p:nvSpPr>
        <p:spPr/>
        <p:txBody>
          <a:bodyPr/>
          <a:lstStyle/>
          <a:p>
            <a:r>
              <a:rPr lang="en-US"/>
              <a:t>SLIDE </a:t>
            </a:r>
            <a:fld id="{FCD2455E-EC1D-45EA-B6B2-90AB88848CFD}" type="slidenum">
              <a:rPr lang="en-US" smtClean="0"/>
              <a:pPr/>
              <a:t>11</a:t>
            </a:fld>
            <a:endParaRPr lang="en-US" dirty="0"/>
          </a:p>
        </p:txBody>
      </p:sp>
      <p:sp>
        <p:nvSpPr>
          <p:cNvPr id="11" name="TextBox 10"/>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LO2</a:t>
            </a:r>
            <a:endParaRPr lang="en-US" dirty="0"/>
          </a:p>
        </p:txBody>
      </p:sp>
      <p:grpSp>
        <p:nvGrpSpPr>
          <p:cNvPr id="3" name="Group 11"/>
          <p:cNvGrpSpPr/>
          <p:nvPr/>
        </p:nvGrpSpPr>
        <p:grpSpPr>
          <a:xfrm>
            <a:off x="7879080" y="0"/>
            <a:ext cx="1188720" cy="381000"/>
            <a:chOff x="7879080" y="0"/>
            <a:chExt cx="1188720" cy="381000"/>
          </a:xfrm>
        </p:grpSpPr>
        <p:sp>
          <p:nvSpPr>
            <p:cNvPr id="13" name="Flowchart: Delay 12"/>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4" name="TextBox 13"/>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3-1</a:t>
              </a:r>
            </a:p>
          </p:txBody>
        </p:sp>
      </p:grpSp>
      <p:pic>
        <p:nvPicPr>
          <p:cNvPr id="6146" name="Picture 2"/>
          <p:cNvPicPr>
            <a:picLocks noChangeAspect="1" noChangeArrowheads="1"/>
          </p:cNvPicPr>
          <p:nvPr/>
        </p:nvPicPr>
        <p:blipFill>
          <a:blip r:embed="rId2" cstate="print"/>
          <a:srcRect/>
          <a:stretch>
            <a:fillRect/>
          </a:stretch>
        </p:blipFill>
        <p:spPr bwMode="auto">
          <a:xfrm>
            <a:off x="2743200" y="2362200"/>
            <a:ext cx="3657600" cy="2818505"/>
          </a:xfrm>
          <a:prstGeom prst="rect">
            <a:avLst/>
          </a:prstGeom>
          <a:noFill/>
          <a:ln w="9525">
            <a:noFill/>
            <a:miter lim="800000"/>
            <a:headEnd/>
            <a:tailEnd/>
          </a:ln>
        </p:spPr>
      </p:pic>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descr="C21SE_GJ-003-Page 62-General Journal.jpg"/>
          <p:cNvPicPr>
            <a:picLocks noChangeAspect="1"/>
          </p:cNvPicPr>
          <p:nvPr/>
        </p:nvPicPr>
        <p:blipFill>
          <a:blip r:embed="rId2" cstate="print"/>
          <a:srcRect b="15504"/>
          <a:stretch>
            <a:fillRect/>
          </a:stretch>
        </p:blipFill>
        <p:spPr>
          <a:xfrm>
            <a:off x="228600" y="3048000"/>
            <a:ext cx="7084495" cy="1371600"/>
          </a:xfrm>
          <a:prstGeom prst="rect">
            <a:avLst/>
          </a:prstGeom>
        </p:spPr>
      </p:pic>
      <p:sp>
        <p:nvSpPr>
          <p:cNvPr id="59" name="Rectangle 29"/>
          <p:cNvSpPr>
            <a:spLocks noChangeArrowheads="1"/>
          </p:cNvSpPr>
          <p:nvPr/>
        </p:nvSpPr>
        <p:spPr bwMode="auto">
          <a:xfrm>
            <a:off x="548640" y="4887686"/>
            <a:ext cx="8229600" cy="646331"/>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2.	</a:t>
            </a:r>
            <a:r>
              <a:rPr lang="en-US" dirty="0"/>
              <a:t>Write the title of the account debited in the Account Title column. Write the debit amount in the Debit column.</a:t>
            </a:r>
          </a:p>
        </p:txBody>
      </p:sp>
      <p:sp>
        <p:nvSpPr>
          <p:cNvPr id="2" name="Title 1"/>
          <p:cNvSpPr>
            <a:spLocks noGrp="1"/>
          </p:cNvSpPr>
          <p:nvPr>
            <p:ph type="title"/>
          </p:nvPr>
        </p:nvSpPr>
        <p:spPr/>
        <p:txBody>
          <a:bodyPr>
            <a:noAutofit/>
          </a:bodyPr>
          <a:lstStyle/>
          <a:p>
            <a:r>
              <a:rPr lang="en-US" dirty="0"/>
              <a:t>Received Cash from Owner </a:t>
            </a:r>
            <a:br>
              <a:rPr lang="en-US" dirty="0"/>
            </a:br>
            <a:r>
              <a:rPr lang="en-US" dirty="0"/>
              <a:t>as an Investment</a:t>
            </a:r>
          </a:p>
        </p:txBody>
      </p:sp>
      <p:sp>
        <p:nvSpPr>
          <p:cNvPr id="4" name="Slide Number Placeholder 3"/>
          <p:cNvSpPr>
            <a:spLocks noGrp="1"/>
          </p:cNvSpPr>
          <p:nvPr>
            <p:ph type="sldNum" sz="quarter" idx="12"/>
          </p:nvPr>
        </p:nvSpPr>
        <p:spPr/>
        <p:txBody>
          <a:bodyPr/>
          <a:lstStyle/>
          <a:p>
            <a:r>
              <a:rPr lang="en-US"/>
              <a:t>SLIDE </a:t>
            </a:r>
            <a:fld id="{FCD2455E-EC1D-45EA-B6B2-90AB88848CFD}" type="slidenum">
              <a:rPr lang="en-US" smtClean="0"/>
              <a:pPr/>
              <a:t>12</a:t>
            </a:fld>
            <a:endParaRPr lang="en-US" dirty="0"/>
          </a:p>
        </p:txBody>
      </p:sp>
      <p:sp>
        <p:nvSpPr>
          <p:cNvPr id="11" name="TextBox 10"/>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LO3</a:t>
            </a:r>
            <a:endParaRPr lang="en-US" dirty="0"/>
          </a:p>
        </p:txBody>
      </p:sp>
      <p:grpSp>
        <p:nvGrpSpPr>
          <p:cNvPr id="12" name="Group 11"/>
          <p:cNvGrpSpPr/>
          <p:nvPr/>
        </p:nvGrpSpPr>
        <p:grpSpPr>
          <a:xfrm>
            <a:off x="7879080" y="0"/>
            <a:ext cx="1188720" cy="381000"/>
            <a:chOff x="7879080" y="0"/>
            <a:chExt cx="1188720" cy="381000"/>
          </a:xfrm>
        </p:grpSpPr>
        <p:sp>
          <p:nvSpPr>
            <p:cNvPr id="13" name="Flowchart: Delay 12"/>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4" name="TextBox 13"/>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3-1</a:t>
              </a:r>
            </a:p>
          </p:txBody>
        </p:sp>
      </p:grpSp>
      <p:sp>
        <p:nvSpPr>
          <p:cNvPr id="17" name="TextBox 16"/>
          <p:cNvSpPr txBox="1"/>
          <p:nvPr/>
        </p:nvSpPr>
        <p:spPr>
          <a:xfrm>
            <a:off x="457200" y="1600200"/>
            <a:ext cx="4495800" cy="707886"/>
          </a:xfrm>
          <a:prstGeom prst="rect">
            <a:avLst/>
          </a:prstGeom>
          <a:gradFill flip="none" rotWithShape="1">
            <a:gsLst>
              <a:gs pos="0">
                <a:schemeClr val="bg1"/>
              </a:gs>
              <a:gs pos="50000">
                <a:srgbClr val="CCECFF"/>
              </a:gs>
              <a:gs pos="100000">
                <a:schemeClr val="bg1"/>
              </a:gs>
            </a:gsLst>
            <a:lin ang="10800000" scaled="1"/>
            <a:tileRect/>
          </a:gradFill>
        </p:spPr>
        <p:txBody>
          <a:bodyPr vert="horz" wrap="square" lIns="91440" tIns="45720" rIns="91440" bIns="45720" rtlCol="0" anchor="ctr">
            <a:spAutoFit/>
          </a:bodyPr>
          <a:lstStyle/>
          <a:p>
            <a:r>
              <a:rPr lang="en-US" sz="2000" dirty="0"/>
              <a:t>January 2. Received cash from owner as an investment, $2,000.00. Receipt No. 1.</a:t>
            </a:r>
          </a:p>
        </p:txBody>
      </p:sp>
      <p:grpSp>
        <p:nvGrpSpPr>
          <p:cNvPr id="32" name="Group 31"/>
          <p:cNvGrpSpPr/>
          <p:nvPr/>
        </p:nvGrpSpPr>
        <p:grpSpPr>
          <a:xfrm>
            <a:off x="6063464" y="1447800"/>
            <a:ext cx="2928136" cy="718066"/>
            <a:chOff x="5755849" y="1676400"/>
            <a:chExt cx="2928136" cy="718066"/>
          </a:xfrm>
        </p:grpSpPr>
        <p:grpSp>
          <p:nvGrpSpPr>
            <p:cNvPr id="33" name="Group 53"/>
            <p:cNvGrpSpPr/>
            <p:nvPr/>
          </p:nvGrpSpPr>
          <p:grpSpPr>
            <a:xfrm>
              <a:off x="5755849" y="1676400"/>
              <a:ext cx="2928136" cy="718066"/>
              <a:chOff x="5755849" y="1676400"/>
              <a:chExt cx="2928136" cy="718066"/>
            </a:xfrm>
          </p:grpSpPr>
          <p:sp>
            <p:nvSpPr>
              <p:cNvPr id="35" name="Rectangle 34"/>
              <p:cNvSpPr/>
              <p:nvPr/>
            </p:nvSpPr>
            <p:spPr>
              <a:xfrm>
                <a:off x="5812716" y="1676400"/>
                <a:ext cx="2871269" cy="369332"/>
              </a:xfrm>
              <a:prstGeom prst="rect">
                <a:avLst/>
              </a:prstGeom>
            </p:spPr>
            <p:txBody>
              <a:bodyPr wrap="square">
                <a:spAutoFit/>
              </a:bodyPr>
              <a:lstStyle/>
              <a:p>
                <a:pPr algn="ctr"/>
                <a:r>
                  <a:rPr lang="en-US" dirty="0"/>
                  <a:t>Cash</a:t>
                </a:r>
              </a:p>
            </p:txBody>
          </p:sp>
          <p:cxnSp>
            <p:nvCxnSpPr>
              <p:cNvPr id="36" name="Straight Connector 35"/>
              <p:cNvCxnSpPr/>
              <p:nvPr/>
            </p:nvCxnSpPr>
            <p:spPr>
              <a:xfrm flipH="1">
                <a:off x="5755849" y="20287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127449" y="20287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Rectangle 33"/>
            <p:cNvSpPr/>
            <p:nvPr/>
          </p:nvSpPr>
          <p:spPr>
            <a:xfrm>
              <a:off x="5862989" y="2025134"/>
              <a:ext cx="1264460" cy="365760"/>
            </a:xfrm>
            <a:prstGeom prst="rect">
              <a:avLst/>
            </a:prstGeom>
          </p:spPr>
          <p:txBody>
            <a:bodyPr wrap="square">
              <a:spAutoFit/>
            </a:bodyPr>
            <a:lstStyle/>
            <a:p>
              <a:pPr algn="r"/>
              <a:r>
                <a:rPr lang="en-US" dirty="0"/>
                <a:t>2,000.00</a:t>
              </a:r>
            </a:p>
          </p:txBody>
        </p:sp>
      </p:grpSp>
      <p:grpSp>
        <p:nvGrpSpPr>
          <p:cNvPr id="38" name="Group 37"/>
          <p:cNvGrpSpPr/>
          <p:nvPr/>
        </p:nvGrpSpPr>
        <p:grpSpPr>
          <a:xfrm>
            <a:off x="6060649" y="2286000"/>
            <a:ext cx="2871269" cy="718066"/>
            <a:chOff x="5753034" y="2667000"/>
            <a:chExt cx="2871269" cy="718066"/>
          </a:xfrm>
        </p:grpSpPr>
        <p:grpSp>
          <p:nvGrpSpPr>
            <p:cNvPr id="39" name="Group 55"/>
            <p:cNvGrpSpPr/>
            <p:nvPr/>
          </p:nvGrpSpPr>
          <p:grpSpPr>
            <a:xfrm>
              <a:off x="5753034" y="2667000"/>
              <a:ext cx="2871269" cy="718066"/>
              <a:chOff x="5753034" y="2667000"/>
              <a:chExt cx="2871269" cy="718066"/>
            </a:xfrm>
          </p:grpSpPr>
          <p:sp>
            <p:nvSpPr>
              <p:cNvPr id="41" name="Rectangle 40"/>
              <p:cNvSpPr/>
              <p:nvPr/>
            </p:nvSpPr>
            <p:spPr>
              <a:xfrm>
                <a:off x="5753034" y="2667000"/>
                <a:ext cx="2871269" cy="369332"/>
              </a:xfrm>
              <a:prstGeom prst="rect">
                <a:avLst/>
              </a:prstGeom>
            </p:spPr>
            <p:txBody>
              <a:bodyPr wrap="square">
                <a:spAutoFit/>
              </a:bodyPr>
              <a:lstStyle/>
              <a:p>
                <a:pPr algn="ctr"/>
                <a:r>
                  <a:rPr lang="en-US" dirty="0"/>
                  <a:t>Michael Delgado, Capital</a:t>
                </a:r>
              </a:p>
            </p:txBody>
          </p:sp>
          <p:cxnSp>
            <p:nvCxnSpPr>
              <p:cNvPr id="42" name="Straight Connector 41"/>
              <p:cNvCxnSpPr/>
              <p:nvPr/>
            </p:nvCxnSpPr>
            <p:spPr>
              <a:xfrm flipH="1">
                <a:off x="5755849" y="30193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127449" y="30193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angle 39"/>
            <p:cNvSpPr/>
            <p:nvPr/>
          </p:nvSpPr>
          <p:spPr>
            <a:xfrm>
              <a:off x="7356049" y="3019306"/>
              <a:ext cx="1264460" cy="365760"/>
            </a:xfrm>
            <a:prstGeom prst="rect">
              <a:avLst/>
            </a:prstGeom>
          </p:spPr>
          <p:txBody>
            <a:bodyPr wrap="square">
              <a:spAutoFit/>
            </a:bodyPr>
            <a:lstStyle/>
            <a:p>
              <a:pPr algn="r"/>
              <a:r>
                <a:rPr lang="en-US" dirty="0"/>
                <a:t>2,000.00</a:t>
              </a:r>
            </a:p>
          </p:txBody>
        </p:sp>
      </p:grpSp>
      <p:sp>
        <p:nvSpPr>
          <p:cNvPr id="44" name="Down Arrow 43"/>
          <p:cNvSpPr/>
          <p:nvPr/>
        </p:nvSpPr>
        <p:spPr>
          <a:xfrm flipV="1">
            <a:off x="7470415" y="2667000"/>
            <a:ext cx="365760" cy="36576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45" name="Up Arrow 44"/>
          <p:cNvSpPr/>
          <p:nvPr/>
        </p:nvSpPr>
        <p:spPr>
          <a:xfrm>
            <a:off x="6114055" y="1828800"/>
            <a:ext cx="365760" cy="365760"/>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8" name="Rectangle 27"/>
          <p:cNvSpPr>
            <a:spLocks noChangeArrowheads="1"/>
          </p:cNvSpPr>
          <p:nvPr/>
        </p:nvSpPr>
        <p:spPr bwMode="auto">
          <a:xfrm>
            <a:off x="548640" y="4572000"/>
            <a:ext cx="8229600" cy="369332"/>
          </a:xfrm>
          <a:prstGeom prst="rect">
            <a:avLst/>
          </a:prstGeom>
          <a:noFill/>
          <a:ln w="9525">
            <a:noFill/>
            <a:miter lim="800000"/>
            <a:headEnd/>
            <a:tailEnd/>
          </a:ln>
          <a:effectLst/>
        </p:spPr>
        <p:txBody>
          <a:bodyPr wrap="square">
            <a:spAutoFit/>
          </a:bodyPr>
          <a:lstStyle/>
          <a:p>
            <a:pPr marL="342900" indent="-342900">
              <a:spcBef>
                <a:spcPct val="20000"/>
              </a:spcBef>
              <a:buClr>
                <a:schemeClr val="accent2"/>
              </a:buClr>
              <a:buFont typeface="Wingdings" pitchFamily="2" charset="2"/>
              <a:buNone/>
            </a:pPr>
            <a:r>
              <a:rPr lang="en-US" b="1" dirty="0">
                <a:solidFill>
                  <a:srgbClr val="FF0000"/>
                </a:solidFill>
                <a:effectLst>
                  <a:outerShdw blurRad="38100" dist="38100" dir="2700000" algn="tl">
                    <a:srgbClr val="000000">
                      <a:alpha val="43137"/>
                    </a:srgbClr>
                  </a:outerShdw>
                </a:effectLst>
              </a:rPr>
              <a:t>1.	</a:t>
            </a:r>
            <a:r>
              <a:rPr lang="en-US" dirty="0"/>
              <a:t>Write the date in the Date column.</a:t>
            </a:r>
          </a:p>
        </p:txBody>
      </p:sp>
      <p:sp>
        <p:nvSpPr>
          <p:cNvPr id="60" name="Rectangle 30"/>
          <p:cNvSpPr>
            <a:spLocks noChangeArrowheads="1"/>
          </p:cNvSpPr>
          <p:nvPr/>
        </p:nvSpPr>
        <p:spPr bwMode="auto">
          <a:xfrm>
            <a:off x="548640" y="5428116"/>
            <a:ext cx="8595360" cy="646331"/>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3.	</a:t>
            </a:r>
            <a:r>
              <a:rPr lang="en-US" dirty="0"/>
              <a:t>On the next line, indented about one centimeter, write the title of the account credited in the Account Title column. Write the credit amount in the Credit column.</a:t>
            </a:r>
          </a:p>
        </p:txBody>
      </p:sp>
      <p:sp>
        <p:nvSpPr>
          <p:cNvPr id="64" name="Rectangle 30"/>
          <p:cNvSpPr>
            <a:spLocks noChangeArrowheads="1"/>
          </p:cNvSpPr>
          <p:nvPr/>
        </p:nvSpPr>
        <p:spPr bwMode="auto">
          <a:xfrm>
            <a:off x="548640" y="6000690"/>
            <a:ext cx="8229600" cy="369332"/>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4.	</a:t>
            </a:r>
            <a:r>
              <a:rPr lang="en-US" dirty="0"/>
              <a:t>Write the source document number in the Doc. No. column.</a:t>
            </a:r>
          </a:p>
        </p:txBody>
      </p:sp>
      <p:grpSp>
        <p:nvGrpSpPr>
          <p:cNvPr id="74" name="Group 73"/>
          <p:cNvGrpSpPr/>
          <p:nvPr/>
        </p:nvGrpSpPr>
        <p:grpSpPr>
          <a:xfrm>
            <a:off x="685800" y="2677886"/>
            <a:ext cx="1273628" cy="1299754"/>
            <a:chOff x="1012372" y="2819400"/>
            <a:chExt cx="1273628" cy="1299754"/>
          </a:xfrm>
        </p:grpSpPr>
        <p:grpSp>
          <p:nvGrpSpPr>
            <p:cNvPr id="52" name="Group 51"/>
            <p:cNvGrpSpPr/>
            <p:nvPr/>
          </p:nvGrpSpPr>
          <p:grpSpPr>
            <a:xfrm>
              <a:off x="1012372" y="2819400"/>
              <a:ext cx="365760" cy="1299754"/>
              <a:chOff x="1088572" y="2438400"/>
              <a:chExt cx="365760" cy="1299754"/>
            </a:xfrm>
          </p:grpSpPr>
          <p:cxnSp>
            <p:nvCxnSpPr>
              <p:cNvPr id="53" name="Straight Arrow Connector 52"/>
              <p:cNvCxnSpPr/>
              <p:nvPr/>
            </p:nvCxnSpPr>
            <p:spPr>
              <a:xfrm>
                <a:off x="1273630" y="2732314"/>
                <a:ext cx="0" cy="10058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Rectangle 7"/>
              <p:cNvSpPr>
                <a:spLocks noChangeArrowheads="1"/>
              </p:cNvSpPr>
              <p:nvPr/>
            </p:nvSpPr>
            <p:spPr bwMode="auto">
              <a:xfrm>
                <a:off x="1088572" y="2438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1</a:t>
                </a:r>
              </a:p>
            </p:txBody>
          </p:sp>
        </p:grpSp>
        <p:sp>
          <p:nvSpPr>
            <p:cNvPr id="66" name="Rectangle 65"/>
            <p:cNvSpPr/>
            <p:nvPr/>
          </p:nvSpPr>
          <p:spPr>
            <a:xfrm>
              <a:off x="1371600" y="2819400"/>
              <a:ext cx="914400" cy="369332"/>
            </a:xfrm>
            <a:prstGeom prst="rect">
              <a:avLst/>
            </a:prstGeom>
          </p:spPr>
          <p:txBody>
            <a:bodyPr wrap="square">
              <a:spAutoFit/>
            </a:bodyPr>
            <a:lstStyle/>
            <a:p>
              <a:r>
                <a:rPr lang="en-US" dirty="0">
                  <a:solidFill>
                    <a:srgbClr val="0070C0"/>
                  </a:solidFill>
                </a:rPr>
                <a:t>Date</a:t>
              </a:r>
              <a:endParaRPr lang="en-US" dirty="0"/>
            </a:p>
          </p:txBody>
        </p:sp>
      </p:grpSp>
      <p:grpSp>
        <p:nvGrpSpPr>
          <p:cNvPr id="73" name="Group 72"/>
          <p:cNvGrpSpPr/>
          <p:nvPr/>
        </p:nvGrpSpPr>
        <p:grpSpPr>
          <a:xfrm>
            <a:off x="3847012" y="2677886"/>
            <a:ext cx="2172788" cy="1284514"/>
            <a:chOff x="2002972" y="2819400"/>
            <a:chExt cx="2172788" cy="1284514"/>
          </a:xfrm>
        </p:grpSpPr>
        <p:grpSp>
          <p:nvGrpSpPr>
            <p:cNvPr id="55" name="Group 54"/>
            <p:cNvGrpSpPr/>
            <p:nvPr/>
          </p:nvGrpSpPr>
          <p:grpSpPr>
            <a:xfrm>
              <a:off x="2756262" y="2819400"/>
              <a:ext cx="1419498" cy="1284514"/>
              <a:chOff x="2756262" y="3048000"/>
              <a:chExt cx="1419498" cy="1284514"/>
            </a:xfrm>
          </p:grpSpPr>
          <p:sp>
            <p:nvSpPr>
              <p:cNvPr id="56" name="Line 20"/>
              <p:cNvSpPr>
                <a:spLocks noChangeShapeType="1"/>
              </p:cNvSpPr>
              <p:nvPr/>
            </p:nvSpPr>
            <p:spPr bwMode="auto">
              <a:xfrm flipV="1">
                <a:off x="2756262" y="3276600"/>
                <a:ext cx="1158240" cy="1055914"/>
              </a:xfrm>
              <a:prstGeom prst="line">
                <a:avLst/>
              </a:prstGeom>
              <a:noFill/>
              <a:ln w="38100">
                <a:solidFill>
                  <a:srgbClr val="00B0F0"/>
                </a:solidFill>
                <a:round/>
                <a:headEnd type="triangle" w="med" len="med"/>
                <a:tailEnd/>
              </a:ln>
              <a:effectLst/>
            </p:spPr>
            <p:txBody>
              <a:bodyPr/>
              <a:lstStyle/>
              <a:p>
                <a:endParaRPr lang="en-US" dirty="0"/>
              </a:p>
            </p:txBody>
          </p:sp>
          <p:sp>
            <p:nvSpPr>
              <p:cNvPr id="57" name="Rectangle 9"/>
              <p:cNvSpPr>
                <a:spLocks noChangeArrowheads="1"/>
              </p:cNvSpPr>
              <p:nvPr/>
            </p:nvSpPr>
            <p:spPr bwMode="auto">
              <a:xfrm>
                <a:off x="3810000" y="3048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4</a:t>
                </a:r>
              </a:p>
            </p:txBody>
          </p:sp>
        </p:grpSp>
        <p:sp>
          <p:nvSpPr>
            <p:cNvPr id="69" name="Rectangle 68"/>
            <p:cNvSpPr/>
            <p:nvPr/>
          </p:nvSpPr>
          <p:spPr>
            <a:xfrm>
              <a:off x="2002972" y="2819400"/>
              <a:ext cx="2057400" cy="369332"/>
            </a:xfrm>
            <a:prstGeom prst="rect">
              <a:avLst/>
            </a:prstGeom>
          </p:spPr>
          <p:txBody>
            <a:bodyPr wrap="square">
              <a:spAutoFit/>
            </a:bodyPr>
            <a:lstStyle/>
            <a:p>
              <a:r>
                <a:rPr lang="en-US" dirty="0">
                  <a:solidFill>
                    <a:srgbClr val="0070C0"/>
                  </a:solidFill>
                </a:rPr>
                <a:t>Source Document</a:t>
              </a:r>
              <a:endParaRPr lang="en-US" dirty="0"/>
            </a:p>
          </p:txBody>
        </p:sp>
      </p:grpSp>
      <p:grpSp>
        <p:nvGrpSpPr>
          <p:cNvPr id="71" name="Group 70"/>
          <p:cNvGrpSpPr/>
          <p:nvPr/>
        </p:nvGrpSpPr>
        <p:grpSpPr>
          <a:xfrm>
            <a:off x="3200400" y="4191000"/>
            <a:ext cx="3352800" cy="685800"/>
            <a:chOff x="1981200" y="4103132"/>
            <a:chExt cx="3352800" cy="685800"/>
          </a:xfrm>
        </p:grpSpPr>
        <p:sp>
          <p:nvSpPr>
            <p:cNvPr id="68" name="Rectangle 67"/>
            <p:cNvSpPr/>
            <p:nvPr/>
          </p:nvSpPr>
          <p:spPr>
            <a:xfrm>
              <a:off x="4419600" y="4419600"/>
              <a:ext cx="914400" cy="369332"/>
            </a:xfrm>
            <a:prstGeom prst="rect">
              <a:avLst/>
            </a:prstGeom>
          </p:spPr>
          <p:txBody>
            <a:bodyPr wrap="square">
              <a:spAutoFit/>
            </a:bodyPr>
            <a:lstStyle/>
            <a:p>
              <a:r>
                <a:rPr lang="en-US" dirty="0">
                  <a:solidFill>
                    <a:srgbClr val="0070C0"/>
                  </a:solidFill>
                </a:rPr>
                <a:t>Credit</a:t>
              </a:r>
              <a:endParaRPr lang="en-US" dirty="0"/>
            </a:p>
          </p:txBody>
        </p:sp>
        <p:sp>
          <p:nvSpPr>
            <p:cNvPr id="70" name="Freeform 69"/>
            <p:cNvSpPr/>
            <p:nvPr/>
          </p:nvSpPr>
          <p:spPr>
            <a:xfrm>
              <a:off x="1981200" y="4103132"/>
              <a:ext cx="3124200" cy="523297"/>
            </a:xfrm>
            <a:custGeom>
              <a:avLst/>
              <a:gdLst>
                <a:gd name="connsiteX0" fmla="*/ 0 w 2068286"/>
                <a:gd name="connsiteY0" fmla="*/ 32658 h 337458"/>
                <a:gd name="connsiteX1" fmla="*/ 0 w 2068286"/>
                <a:gd name="connsiteY1" fmla="*/ 32658 h 337458"/>
                <a:gd name="connsiteX2" fmla="*/ 1415143 w 2068286"/>
                <a:gd name="connsiteY2" fmla="*/ 337458 h 337458"/>
                <a:gd name="connsiteX3" fmla="*/ 2068286 w 2068286"/>
                <a:gd name="connsiteY3" fmla="*/ 0 h 337458"/>
              </a:gdLst>
              <a:ahLst/>
              <a:cxnLst>
                <a:cxn ang="0">
                  <a:pos x="connsiteX0" y="connsiteY0"/>
                </a:cxn>
                <a:cxn ang="0">
                  <a:pos x="connsiteX1" y="connsiteY1"/>
                </a:cxn>
                <a:cxn ang="0">
                  <a:pos x="connsiteX2" y="connsiteY2"/>
                </a:cxn>
                <a:cxn ang="0">
                  <a:pos x="connsiteX3" y="connsiteY3"/>
                </a:cxn>
              </a:cxnLst>
              <a:rect l="l" t="t" r="r" b="b"/>
              <a:pathLst>
                <a:path w="2068286" h="337458">
                  <a:moveTo>
                    <a:pt x="0" y="32658"/>
                  </a:moveTo>
                  <a:lnTo>
                    <a:pt x="0" y="32658"/>
                  </a:lnTo>
                  <a:lnTo>
                    <a:pt x="1415143" y="337458"/>
                  </a:lnTo>
                  <a:lnTo>
                    <a:pt x="2068286" y="0"/>
                  </a:lnTo>
                </a:path>
              </a:pathLst>
            </a:custGeom>
            <a:noFill/>
            <a:ln w="38100">
              <a:solidFill>
                <a:srgbClr val="00B0F0"/>
              </a:solidFill>
              <a:round/>
              <a:headEnd type="triangle" w="med" len="med"/>
              <a:tailEnd type="triangle" w="med" len="med"/>
            </a:ln>
            <a:effectLst/>
          </p:spPr>
          <p:txBody>
            <a:bodyPr/>
            <a:lstStyle/>
            <a:p>
              <a:endParaRPr lang="en-US" dirty="0"/>
            </a:p>
          </p:txBody>
        </p:sp>
        <p:sp>
          <p:nvSpPr>
            <p:cNvPr id="48" name="Rectangle 10"/>
            <p:cNvSpPr>
              <a:spLocks noChangeArrowheads="1"/>
            </p:cNvSpPr>
            <p:nvPr/>
          </p:nvSpPr>
          <p:spPr bwMode="auto">
            <a:xfrm>
              <a:off x="4038600" y="44196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3</a:t>
              </a:r>
            </a:p>
          </p:txBody>
        </p:sp>
      </p:grpSp>
      <p:grpSp>
        <p:nvGrpSpPr>
          <p:cNvPr id="75" name="Group 74"/>
          <p:cNvGrpSpPr/>
          <p:nvPr/>
        </p:nvGrpSpPr>
        <p:grpSpPr>
          <a:xfrm>
            <a:off x="1524000" y="2677886"/>
            <a:ext cx="3810000" cy="1284514"/>
            <a:chOff x="1524000" y="2677886"/>
            <a:chExt cx="3810000" cy="1284514"/>
          </a:xfrm>
        </p:grpSpPr>
        <p:sp>
          <p:nvSpPr>
            <p:cNvPr id="65" name="Line 20"/>
            <p:cNvSpPr>
              <a:spLocks noChangeShapeType="1"/>
            </p:cNvSpPr>
            <p:nvPr/>
          </p:nvSpPr>
          <p:spPr bwMode="auto">
            <a:xfrm flipH="1" flipV="1">
              <a:off x="2362200" y="2895600"/>
              <a:ext cx="2971800" cy="1066800"/>
            </a:xfrm>
            <a:prstGeom prst="line">
              <a:avLst/>
            </a:prstGeom>
            <a:noFill/>
            <a:ln w="38100">
              <a:solidFill>
                <a:srgbClr val="00B0F0"/>
              </a:solidFill>
              <a:round/>
              <a:headEnd type="triangle" w="med" len="med"/>
              <a:tailEnd/>
            </a:ln>
            <a:effectLst/>
          </p:spPr>
          <p:txBody>
            <a:bodyPr/>
            <a:lstStyle/>
            <a:p>
              <a:endParaRPr lang="en-US" dirty="0"/>
            </a:p>
          </p:txBody>
        </p:sp>
        <p:grpSp>
          <p:nvGrpSpPr>
            <p:cNvPr id="72" name="Group 71"/>
            <p:cNvGrpSpPr/>
            <p:nvPr/>
          </p:nvGrpSpPr>
          <p:grpSpPr>
            <a:xfrm>
              <a:off x="1524000" y="2677886"/>
              <a:ext cx="1905000" cy="1284514"/>
              <a:chOff x="6858000" y="4648200"/>
              <a:chExt cx="1905000" cy="1284514"/>
            </a:xfrm>
          </p:grpSpPr>
          <p:grpSp>
            <p:nvGrpSpPr>
              <p:cNvPr id="61" name="Group 60"/>
              <p:cNvGrpSpPr/>
              <p:nvPr/>
            </p:nvGrpSpPr>
            <p:grpSpPr>
              <a:xfrm>
                <a:off x="6858000" y="4648200"/>
                <a:ext cx="1051560" cy="1284514"/>
                <a:chOff x="4114800" y="4343400"/>
                <a:chExt cx="1051560" cy="1284514"/>
              </a:xfrm>
            </p:grpSpPr>
            <p:sp>
              <p:nvSpPr>
                <p:cNvPr id="62" name="Line 20"/>
                <p:cNvSpPr>
                  <a:spLocks noChangeShapeType="1"/>
                </p:cNvSpPr>
                <p:nvPr/>
              </p:nvSpPr>
              <p:spPr bwMode="auto">
                <a:xfrm flipV="1">
                  <a:off x="4114800" y="4572000"/>
                  <a:ext cx="914400" cy="1055914"/>
                </a:xfrm>
                <a:prstGeom prst="line">
                  <a:avLst/>
                </a:prstGeom>
                <a:noFill/>
                <a:ln w="38100">
                  <a:solidFill>
                    <a:srgbClr val="00B0F0"/>
                  </a:solidFill>
                  <a:round/>
                  <a:headEnd type="triangle" w="med" len="med"/>
                  <a:tailEnd/>
                </a:ln>
                <a:effectLst/>
              </p:spPr>
              <p:txBody>
                <a:bodyPr/>
                <a:lstStyle/>
                <a:p>
                  <a:endParaRPr lang="en-US" dirty="0"/>
                </a:p>
              </p:txBody>
            </p:sp>
            <p:sp>
              <p:nvSpPr>
                <p:cNvPr id="63" name="Rectangle 9"/>
                <p:cNvSpPr>
                  <a:spLocks noChangeArrowheads="1"/>
                </p:cNvSpPr>
                <p:nvPr/>
              </p:nvSpPr>
              <p:spPr bwMode="auto">
                <a:xfrm>
                  <a:off x="4800600" y="4343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2</a:t>
                  </a:r>
                </a:p>
              </p:txBody>
            </p:sp>
          </p:grpSp>
          <p:sp>
            <p:nvSpPr>
              <p:cNvPr id="67" name="Rectangle 66"/>
              <p:cNvSpPr/>
              <p:nvPr/>
            </p:nvSpPr>
            <p:spPr>
              <a:xfrm>
                <a:off x="7924800" y="4648200"/>
                <a:ext cx="838200" cy="369332"/>
              </a:xfrm>
              <a:prstGeom prst="rect">
                <a:avLst/>
              </a:prstGeom>
            </p:spPr>
            <p:txBody>
              <a:bodyPr wrap="square">
                <a:spAutoFit/>
              </a:bodyPr>
              <a:lstStyle/>
              <a:p>
                <a:r>
                  <a:rPr lang="en-US" dirty="0">
                    <a:solidFill>
                      <a:srgbClr val="0070C0"/>
                    </a:solidFill>
                  </a:rPr>
                  <a:t>Debit</a:t>
                </a:r>
                <a:endParaRPr lang="en-US" dirty="0"/>
              </a:p>
            </p:txBody>
          </p:sp>
        </p:gr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up)">
                                      <p:cBhvr>
                                        <p:cTn id="12" dur="500"/>
                                        <p:tgtEl>
                                          <p:spTgt spid="32"/>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10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10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5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wipe(up)">
                                      <p:cBhvr>
                                        <p:cTn id="38" dur="500"/>
                                        <p:tgtEl>
                                          <p:spTgt spid="7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wipe(up)">
                                      <p:cBhvr>
                                        <p:cTn id="47" dur="500"/>
                                        <p:tgtEl>
                                          <p:spTgt spid="7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wipe(down)">
                                      <p:cBhvr>
                                        <p:cTn id="56" dur="500"/>
                                        <p:tgtEl>
                                          <p:spTgt spid="71"/>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6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wipe(up)">
                                      <p:cBhvr>
                                        <p:cTn id="6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utoUpdateAnimBg="0"/>
      <p:bldP spid="17" grpId="0" animBg="1"/>
      <p:bldP spid="44" grpId="0" animBg="1"/>
      <p:bldP spid="45" grpId="0" animBg="1"/>
      <p:bldP spid="58" grpId="0" autoUpdateAnimBg="0"/>
      <p:bldP spid="60" grpId="0" autoUpdateAnimBg="0"/>
      <p:bldP spid="64"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Paid Cash for Supplies</a:t>
            </a:r>
          </a:p>
        </p:txBody>
      </p:sp>
      <p:sp>
        <p:nvSpPr>
          <p:cNvPr id="3" name="Slide Number Placeholder 2"/>
          <p:cNvSpPr>
            <a:spLocks noGrp="1"/>
          </p:cNvSpPr>
          <p:nvPr>
            <p:ph type="sldNum" sz="quarter" idx="12"/>
          </p:nvPr>
        </p:nvSpPr>
        <p:spPr/>
        <p:txBody>
          <a:bodyPr/>
          <a:lstStyle/>
          <a:p>
            <a:r>
              <a:rPr lang="en-US"/>
              <a:t>SLIDE </a:t>
            </a:r>
            <a:fld id="{FCD2455E-EC1D-45EA-B6B2-90AB88848CFD}" type="slidenum">
              <a:rPr lang="en-US" smtClean="0"/>
              <a:pPr/>
              <a:t>13</a:t>
            </a:fld>
            <a:endParaRPr lang="en-US" dirty="0"/>
          </a:p>
        </p:txBody>
      </p:sp>
      <p:sp>
        <p:nvSpPr>
          <p:cNvPr id="9" name="TextBox 8"/>
          <p:cNvSpPr txBox="1"/>
          <p:nvPr/>
        </p:nvSpPr>
        <p:spPr>
          <a:xfrm>
            <a:off x="457200" y="1590814"/>
            <a:ext cx="4648200" cy="707886"/>
          </a:xfrm>
          <a:prstGeom prst="rect">
            <a:avLst/>
          </a:prstGeom>
          <a:gradFill flip="none" rotWithShape="1">
            <a:gsLst>
              <a:gs pos="0">
                <a:schemeClr val="bg1"/>
              </a:gs>
              <a:gs pos="50000">
                <a:srgbClr val="CCECFF"/>
              </a:gs>
              <a:gs pos="100000">
                <a:schemeClr val="bg1"/>
              </a:gs>
            </a:gsLst>
            <a:lin ang="10800000" scaled="1"/>
            <a:tileRect/>
          </a:gradFill>
        </p:spPr>
        <p:txBody>
          <a:bodyPr vert="horz" wrap="square" lIns="91440" tIns="45720" rIns="91440" bIns="45720" rtlCol="0" anchor="t" anchorCtr="0">
            <a:spAutoFit/>
          </a:bodyPr>
          <a:lstStyle/>
          <a:p>
            <a:r>
              <a:rPr lang="en-US" sz="2000" dirty="0"/>
              <a:t>January 2. Paid cash for supplies, $165.00. Check No. 1.</a:t>
            </a:r>
          </a:p>
        </p:txBody>
      </p:sp>
      <p:grpSp>
        <p:nvGrpSpPr>
          <p:cNvPr id="11" name="Group 10"/>
          <p:cNvGrpSpPr/>
          <p:nvPr/>
        </p:nvGrpSpPr>
        <p:grpSpPr>
          <a:xfrm>
            <a:off x="5834864" y="1310640"/>
            <a:ext cx="2928136" cy="718066"/>
            <a:chOff x="5755849" y="1676400"/>
            <a:chExt cx="2928136" cy="718066"/>
          </a:xfrm>
        </p:grpSpPr>
        <p:grpSp>
          <p:nvGrpSpPr>
            <p:cNvPr id="12" name="Group 53"/>
            <p:cNvGrpSpPr/>
            <p:nvPr/>
          </p:nvGrpSpPr>
          <p:grpSpPr>
            <a:xfrm>
              <a:off x="5755849" y="1676400"/>
              <a:ext cx="2928136" cy="718066"/>
              <a:chOff x="5755849" y="1676400"/>
              <a:chExt cx="2928136" cy="718066"/>
            </a:xfrm>
          </p:grpSpPr>
          <p:sp>
            <p:nvSpPr>
              <p:cNvPr id="14" name="Rectangle 13"/>
              <p:cNvSpPr/>
              <p:nvPr/>
            </p:nvSpPr>
            <p:spPr>
              <a:xfrm>
                <a:off x="5812716" y="1676400"/>
                <a:ext cx="2871269" cy="369332"/>
              </a:xfrm>
              <a:prstGeom prst="rect">
                <a:avLst/>
              </a:prstGeom>
            </p:spPr>
            <p:txBody>
              <a:bodyPr wrap="square">
                <a:spAutoFit/>
              </a:bodyPr>
              <a:lstStyle/>
              <a:p>
                <a:pPr algn="ctr"/>
                <a:r>
                  <a:rPr lang="en-US" dirty="0"/>
                  <a:t>Supplies</a:t>
                </a:r>
              </a:p>
            </p:txBody>
          </p:sp>
          <p:cxnSp>
            <p:nvCxnSpPr>
              <p:cNvPr id="15" name="Straight Connector 14"/>
              <p:cNvCxnSpPr/>
              <p:nvPr/>
            </p:nvCxnSpPr>
            <p:spPr>
              <a:xfrm flipH="1">
                <a:off x="5755849" y="20287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127449" y="20287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Rectangle 12"/>
            <p:cNvSpPr/>
            <p:nvPr/>
          </p:nvSpPr>
          <p:spPr>
            <a:xfrm>
              <a:off x="5862989" y="2025134"/>
              <a:ext cx="1264460" cy="365760"/>
            </a:xfrm>
            <a:prstGeom prst="rect">
              <a:avLst/>
            </a:prstGeom>
          </p:spPr>
          <p:txBody>
            <a:bodyPr wrap="square">
              <a:spAutoFit/>
            </a:bodyPr>
            <a:lstStyle/>
            <a:p>
              <a:pPr algn="r"/>
              <a:r>
                <a:rPr lang="en-US" dirty="0"/>
                <a:t>165.00</a:t>
              </a:r>
            </a:p>
          </p:txBody>
        </p:sp>
      </p:grpSp>
      <p:grpSp>
        <p:nvGrpSpPr>
          <p:cNvPr id="17" name="Group 16"/>
          <p:cNvGrpSpPr/>
          <p:nvPr/>
        </p:nvGrpSpPr>
        <p:grpSpPr>
          <a:xfrm>
            <a:off x="5832049" y="2148840"/>
            <a:ext cx="2871269" cy="718066"/>
            <a:chOff x="5753034" y="2667000"/>
            <a:chExt cx="2871269" cy="718066"/>
          </a:xfrm>
        </p:grpSpPr>
        <p:grpSp>
          <p:nvGrpSpPr>
            <p:cNvPr id="18" name="Group 55"/>
            <p:cNvGrpSpPr/>
            <p:nvPr/>
          </p:nvGrpSpPr>
          <p:grpSpPr>
            <a:xfrm>
              <a:off x="5753034" y="2667000"/>
              <a:ext cx="2871269" cy="718066"/>
              <a:chOff x="5753034" y="2667000"/>
              <a:chExt cx="2871269" cy="718066"/>
            </a:xfrm>
          </p:grpSpPr>
          <p:sp>
            <p:nvSpPr>
              <p:cNvPr id="20" name="Rectangle 19"/>
              <p:cNvSpPr/>
              <p:nvPr/>
            </p:nvSpPr>
            <p:spPr>
              <a:xfrm>
                <a:off x="5753034" y="2667000"/>
                <a:ext cx="2871269" cy="369332"/>
              </a:xfrm>
              <a:prstGeom prst="rect">
                <a:avLst/>
              </a:prstGeom>
            </p:spPr>
            <p:txBody>
              <a:bodyPr wrap="square">
                <a:spAutoFit/>
              </a:bodyPr>
              <a:lstStyle/>
              <a:p>
                <a:pPr algn="ctr"/>
                <a:r>
                  <a:rPr lang="en-US" dirty="0"/>
                  <a:t>Cash</a:t>
                </a:r>
              </a:p>
            </p:txBody>
          </p:sp>
          <p:cxnSp>
            <p:nvCxnSpPr>
              <p:cNvPr id="21" name="Straight Connector 20"/>
              <p:cNvCxnSpPr/>
              <p:nvPr/>
            </p:nvCxnSpPr>
            <p:spPr>
              <a:xfrm flipH="1">
                <a:off x="5755849" y="30193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127449" y="30193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7356049" y="3019306"/>
              <a:ext cx="1264460" cy="365760"/>
            </a:xfrm>
            <a:prstGeom prst="rect">
              <a:avLst/>
            </a:prstGeom>
          </p:spPr>
          <p:txBody>
            <a:bodyPr wrap="square">
              <a:spAutoFit/>
            </a:bodyPr>
            <a:lstStyle/>
            <a:p>
              <a:pPr algn="r"/>
              <a:r>
                <a:rPr lang="en-US" dirty="0"/>
                <a:t>165.00</a:t>
              </a:r>
            </a:p>
          </p:txBody>
        </p:sp>
      </p:grpSp>
      <p:sp>
        <p:nvSpPr>
          <p:cNvPr id="23" name="Down Arrow 22"/>
          <p:cNvSpPr/>
          <p:nvPr/>
        </p:nvSpPr>
        <p:spPr>
          <a:xfrm>
            <a:off x="7241815" y="2529840"/>
            <a:ext cx="365760" cy="36576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4" name="Up Arrow 23"/>
          <p:cNvSpPr/>
          <p:nvPr/>
        </p:nvSpPr>
        <p:spPr>
          <a:xfrm>
            <a:off x="5885455" y="1691640"/>
            <a:ext cx="365760" cy="365760"/>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3" name="Flowchart: Delay 52"/>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4" name="TextBox 53"/>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3-1</a:t>
            </a:r>
          </a:p>
        </p:txBody>
      </p:sp>
      <p:pic>
        <p:nvPicPr>
          <p:cNvPr id="55" name="Picture 54" descr="C21SE_GJ-003-Page 63-General Journal.jpg"/>
          <p:cNvPicPr>
            <a:picLocks noChangeAspect="1"/>
          </p:cNvPicPr>
          <p:nvPr/>
        </p:nvPicPr>
        <p:blipFill>
          <a:blip r:embed="rId2" cstate="print"/>
          <a:srcRect t="7782"/>
          <a:stretch>
            <a:fillRect/>
          </a:stretch>
        </p:blipFill>
        <p:spPr>
          <a:xfrm>
            <a:off x="457199" y="3010758"/>
            <a:ext cx="6562841" cy="1371600"/>
          </a:xfrm>
          <a:prstGeom prst="rect">
            <a:avLst/>
          </a:prstGeom>
        </p:spPr>
      </p:pic>
      <p:sp>
        <p:nvSpPr>
          <p:cNvPr id="56" name="TextBox 55"/>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LO3</a:t>
            </a:r>
            <a:endParaRPr lang="en-US" dirty="0"/>
          </a:p>
        </p:txBody>
      </p:sp>
      <p:sp>
        <p:nvSpPr>
          <p:cNvPr id="57" name="Rectangle 29"/>
          <p:cNvSpPr>
            <a:spLocks noChangeArrowheads="1"/>
          </p:cNvSpPr>
          <p:nvPr/>
        </p:nvSpPr>
        <p:spPr bwMode="auto">
          <a:xfrm>
            <a:off x="548640" y="4887686"/>
            <a:ext cx="8229600" cy="646331"/>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2.	</a:t>
            </a:r>
            <a:r>
              <a:rPr lang="en-US" dirty="0"/>
              <a:t>Write the title of the account debited in the Account Title column. Write the debit amount in the Debit column.</a:t>
            </a:r>
          </a:p>
        </p:txBody>
      </p:sp>
      <p:sp>
        <p:nvSpPr>
          <p:cNvPr id="58" name="Rectangle 27"/>
          <p:cNvSpPr>
            <a:spLocks noChangeArrowheads="1"/>
          </p:cNvSpPr>
          <p:nvPr/>
        </p:nvSpPr>
        <p:spPr bwMode="auto">
          <a:xfrm>
            <a:off x="548640" y="4572000"/>
            <a:ext cx="8229600" cy="369332"/>
          </a:xfrm>
          <a:prstGeom prst="rect">
            <a:avLst/>
          </a:prstGeom>
          <a:noFill/>
          <a:ln w="9525">
            <a:noFill/>
            <a:miter lim="800000"/>
            <a:headEnd/>
            <a:tailEnd/>
          </a:ln>
          <a:effectLst/>
        </p:spPr>
        <p:txBody>
          <a:bodyPr wrap="square">
            <a:spAutoFit/>
          </a:bodyPr>
          <a:lstStyle/>
          <a:p>
            <a:pPr marL="342900" indent="-342900">
              <a:spcBef>
                <a:spcPct val="20000"/>
              </a:spcBef>
              <a:buClr>
                <a:schemeClr val="accent2"/>
              </a:buClr>
              <a:buFont typeface="Wingdings" pitchFamily="2" charset="2"/>
              <a:buNone/>
            </a:pPr>
            <a:r>
              <a:rPr lang="en-US" b="1" dirty="0">
                <a:solidFill>
                  <a:srgbClr val="FF0000"/>
                </a:solidFill>
                <a:effectLst>
                  <a:outerShdw blurRad="38100" dist="38100" dir="2700000" algn="tl">
                    <a:srgbClr val="000000">
                      <a:alpha val="43137"/>
                    </a:srgbClr>
                  </a:outerShdw>
                </a:effectLst>
              </a:rPr>
              <a:t>1.	</a:t>
            </a:r>
            <a:r>
              <a:rPr lang="en-US" dirty="0"/>
              <a:t>Write the date in the Date column.</a:t>
            </a:r>
          </a:p>
        </p:txBody>
      </p:sp>
      <p:sp>
        <p:nvSpPr>
          <p:cNvPr id="59" name="Rectangle 30"/>
          <p:cNvSpPr>
            <a:spLocks noChangeArrowheads="1"/>
          </p:cNvSpPr>
          <p:nvPr/>
        </p:nvSpPr>
        <p:spPr bwMode="auto">
          <a:xfrm>
            <a:off x="548640" y="5428116"/>
            <a:ext cx="8595360" cy="646331"/>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3.	</a:t>
            </a:r>
            <a:r>
              <a:rPr lang="en-US" dirty="0"/>
              <a:t>On the next line, indented about one centimeter, write the title of the account credited in the Account Title column. Write the credit amount in the Credit column.</a:t>
            </a:r>
          </a:p>
        </p:txBody>
      </p:sp>
      <p:sp>
        <p:nvSpPr>
          <p:cNvPr id="60" name="Rectangle 30"/>
          <p:cNvSpPr>
            <a:spLocks noChangeArrowheads="1"/>
          </p:cNvSpPr>
          <p:nvPr/>
        </p:nvSpPr>
        <p:spPr bwMode="auto">
          <a:xfrm>
            <a:off x="548640" y="6000690"/>
            <a:ext cx="8229600" cy="369332"/>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4.	</a:t>
            </a:r>
            <a:r>
              <a:rPr lang="en-US" dirty="0"/>
              <a:t>Write the source document number in the Doc. No. column.</a:t>
            </a:r>
          </a:p>
        </p:txBody>
      </p:sp>
      <p:grpSp>
        <p:nvGrpSpPr>
          <p:cNvPr id="61" name="Group 60"/>
          <p:cNvGrpSpPr/>
          <p:nvPr/>
        </p:nvGrpSpPr>
        <p:grpSpPr>
          <a:xfrm>
            <a:off x="685800" y="2677886"/>
            <a:ext cx="1273628" cy="1208314"/>
            <a:chOff x="1012372" y="2819400"/>
            <a:chExt cx="1273628" cy="1208314"/>
          </a:xfrm>
        </p:grpSpPr>
        <p:grpSp>
          <p:nvGrpSpPr>
            <p:cNvPr id="62" name="Group 51"/>
            <p:cNvGrpSpPr/>
            <p:nvPr/>
          </p:nvGrpSpPr>
          <p:grpSpPr>
            <a:xfrm>
              <a:off x="1012372" y="2819400"/>
              <a:ext cx="457200" cy="1208314"/>
              <a:chOff x="1088572" y="2438400"/>
              <a:chExt cx="457200" cy="1208314"/>
            </a:xfrm>
          </p:grpSpPr>
          <p:cxnSp>
            <p:nvCxnSpPr>
              <p:cNvPr id="64" name="Straight Arrow Connector 63"/>
              <p:cNvCxnSpPr/>
              <p:nvPr/>
            </p:nvCxnSpPr>
            <p:spPr>
              <a:xfrm>
                <a:off x="1273630" y="2732314"/>
                <a:ext cx="272142" cy="9144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Rectangle 7"/>
              <p:cNvSpPr>
                <a:spLocks noChangeArrowheads="1"/>
              </p:cNvSpPr>
              <p:nvPr/>
            </p:nvSpPr>
            <p:spPr bwMode="auto">
              <a:xfrm>
                <a:off x="1088572" y="2438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1</a:t>
                </a:r>
              </a:p>
            </p:txBody>
          </p:sp>
        </p:grpSp>
        <p:sp>
          <p:nvSpPr>
            <p:cNvPr id="63" name="Rectangle 62"/>
            <p:cNvSpPr/>
            <p:nvPr/>
          </p:nvSpPr>
          <p:spPr>
            <a:xfrm>
              <a:off x="1371600" y="2819400"/>
              <a:ext cx="914400" cy="369332"/>
            </a:xfrm>
            <a:prstGeom prst="rect">
              <a:avLst/>
            </a:prstGeom>
          </p:spPr>
          <p:txBody>
            <a:bodyPr wrap="square">
              <a:spAutoFit/>
            </a:bodyPr>
            <a:lstStyle/>
            <a:p>
              <a:r>
                <a:rPr lang="en-US" dirty="0">
                  <a:solidFill>
                    <a:srgbClr val="0070C0"/>
                  </a:solidFill>
                </a:rPr>
                <a:t>Date</a:t>
              </a:r>
              <a:endParaRPr lang="en-US" dirty="0"/>
            </a:p>
          </p:txBody>
        </p:sp>
      </p:grpSp>
      <p:grpSp>
        <p:nvGrpSpPr>
          <p:cNvPr id="66" name="Group 65"/>
          <p:cNvGrpSpPr/>
          <p:nvPr/>
        </p:nvGrpSpPr>
        <p:grpSpPr>
          <a:xfrm>
            <a:off x="3847012" y="2677886"/>
            <a:ext cx="2172788" cy="1284514"/>
            <a:chOff x="2002972" y="2819400"/>
            <a:chExt cx="2172788" cy="1284514"/>
          </a:xfrm>
        </p:grpSpPr>
        <p:grpSp>
          <p:nvGrpSpPr>
            <p:cNvPr id="67" name="Group 54"/>
            <p:cNvGrpSpPr/>
            <p:nvPr/>
          </p:nvGrpSpPr>
          <p:grpSpPr>
            <a:xfrm>
              <a:off x="2651760" y="2819400"/>
              <a:ext cx="1524000" cy="1284514"/>
              <a:chOff x="2651760" y="3048000"/>
              <a:chExt cx="1524000" cy="1284514"/>
            </a:xfrm>
          </p:grpSpPr>
          <p:sp>
            <p:nvSpPr>
              <p:cNvPr id="69" name="Line 20"/>
              <p:cNvSpPr>
                <a:spLocks noChangeShapeType="1"/>
              </p:cNvSpPr>
              <p:nvPr/>
            </p:nvSpPr>
            <p:spPr bwMode="auto">
              <a:xfrm flipV="1">
                <a:off x="2651760" y="3276600"/>
                <a:ext cx="1262742" cy="1055914"/>
              </a:xfrm>
              <a:prstGeom prst="line">
                <a:avLst/>
              </a:prstGeom>
              <a:noFill/>
              <a:ln w="38100">
                <a:solidFill>
                  <a:srgbClr val="00B0F0"/>
                </a:solidFill>
                <a:round/>
                <a:headEnd type="triangle" w="med" len="med"/>
                <a:tailEnd/>
              </a:ln>
              <a:effectLst/>
            </p:spPr>
            <p:txBody>
              <a:bodyPr/>
              <a:lstStyle/>
              <a:p>
                <a:endParaRPr lang="en-US" dirty="0"/>
              </a:p>
            </p:txBody>
          </p:sp>
          <p:sp>
            <p:nvSpPr>
              <p:cNvPr id="70" name="Rectangle 9"/>
              <p:cNvSpPr>
                <a:spLocks noChangeArrowheads="1"/>
              </p:cNvSpPr>
              <p:nvPr/>
            </p:nvSpPr>
            <p:spPr bwMode="auto">
              <a:xfrm>
                <a:off x="3810000" y="3048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4</a:t>
                </a:r>
              </a:p>
            </p:txBody>
          </p:sp>
        </p:grpSp>
        <p:sp>
          <p:nvSpPr>
            <p:cNvPr id="68" name="Rectangle 67"/>
            <p:cNvSpPr/>
            <p:nvPr/>
          </p:nvSpPr>
          <p:spPr>
            <a:xfrm>
              <a:off x="2002972" y="2819400"/>
              <a:ext cx="2057400" cy="369332"/>
            </a:xfrm>
            <a:prstGeom prst="rect">
              <a:avLst/>
            </a:prstGeom>
          </p:spPr>
          <p:txBody>
            <a:bodyPr wrap="square">
              <a:spAutoFit/>
            </a:bodyPr>
            <a:lstStyle/>
            <a:p>
              <a:r>
                <a:rPr lang="en-US" dirty="0">
                  <a:solidFill>
                    <a:srgbClr val="0070C0"/>
                  </a:solidFill>
                </a:rPr>
                <a:t>Source Document</a:t>
              </a:r>
              <a:endParaRPr lang="en-US" dirty="0"/>
            </a:p>
          </p:txBody>
        </p:sp>
      </p:grpSp>
      <p:grpSp>
        <p:nvGrpSpPr>
          <p:cNvPr id="75" name="Group 74"/>
          <p:cNvGrpSpPr/>
          <p:nvPr/>
        </p:nvGrpSpPr>
        <p:grpSpPr>
          <a:xfrm>
            <a:off x="1752600" y="2677886"/>
            <a:ext cx="3581400" cy="1284514"/>
            <a:chOff x="1752600" y="2677886"/>
            <a:chExt cx="3581400" cy="1284514"/>
          </a:xfrm>
        </p:grpSpPr>
        <p:sp>
          <p:nvSpPr>
            <p:cNvPr id="76" name="Line 20"/>
            <p:cNvSpPr>
              <a:spLocks noChangeShapeType="1"/>
            </p:cNvSpPr>
            <p:nvPr/>
          </p:nvSpPr>
          <p:spPr bwMode="auto">
            <a:xfrm flipH="1" flipV="1">
              <a:off x="2362200" y="2895600"/>
              <a:ext cx="2971800" cy="1066800"/>
            </a:xfrm>
            <a:prstGeom prst="line">
              <a:avLst/>
            </a:prstGeom>
            <a:noFill/>
            <a:ln w="38100">
              <a:solidFill>
                <a:srgbClr val="00B0F0"/>
              </a:solidFill>
              <a:round/>
              <a:headEnd type="triangle" w="med" len="med"/>
              <a:tailEnd/>
            </a:ln>
            <a:effectLst/>
          </p:spPr>
          <p:txBody>
            <a:bodyPr/>
            <a:lstStyle/>
            <a:p>
              <a:endParaRPr lang="en-US" dirty="0"/>
            </a:p>
          </p:txBody>
        </p:sp>
        <p:grpSp>
          <p:nvGrpSpPr>
            <p:cNvPr id="77" name="Group 71"/>
            <p:cNvGrpSpPr/>
            <p:nvPr/>
          </p:nvGrpSpPr>
          <p:grpSpPr>
            <a:xfrm>
              <a:off x="1752600" y="2677886"/>
              <a:ext cx="1676400" cy="1208314"/>
              <a:chOff x="7086600" y="4648200"/>
              <a:chExt cx="1676400" cy="1208314"/>
            </a:xfrm>
          </p:grpSpPr>
          <p:grpSp>
            <p:nvGrpSpPr>
              <p:cNvPr id="78" name="Group 60"/>
              <p:cNvGrpSpPr/>
              <p:nvPr/>
            </p:nvGrpSpPr>
            <p:grpSpPr>
              <a:xfrm>
                <a:off x="7086600" y="4648200"/>
                <a:ext cx="822960" cy="1208314"/>
                <a:chOff x="4343400" y="4343400"/>
                <a:chExt cx="822960" cy="1208314"/>
              </a:xfrm>
            </p:grpSpPr>
            <p:sp>
              <p:nvSpPr>
                <p:cNvPr id="80" name="Line 20"/>
                <p:cNvSpPr>
                  <a:spLocks noChangeShapeType="1"/>
                </p:cNvSpPr>
                <p:nvPr/>
              </p:nvSpPr>
              <p:spPr bwMode="auto">
                <a:xfrm flipV="1">
                  <a:off x="4343400" y="4572000"/>
                  <a:ext cx="685800" cy="979714"/>
                </a:xfrm>
                <a:prstGeom prst="line">
                  <a:avLst/>
                </a:prstGeom>
                <a:noFill/>
                <a:ln w="38100">
                  <a:solidFill>
                    <a:srgbClr val="00B0F0"/>
                  </a:solidFill>
                  <a:round/>
                  <a:headEnd type="triangle" w="med" len="med"/>
                  <a:tailEnd/>
                </a:ln>
                <a:effectLst/>
              </p:spPr>
              <p:txBody>
                <a:bodyPr/>
                <a:lstStyle/>
                <a:p>
                  <a:endParaRPr lang="en-US" dirty="0"/>
                </a:p>
              </p:txBody>
            </p:sp>
            <p:sp>
              <p:nvSpPr>
                <p:cNvPr id="81" name="Rectangle 9"/>
                <p:cNvSpPr>
                  <a:spLocks noChangeArrowheads="1"/>
                </p:cNvSpPr>
                <p:nvPr/>
              </p:nvSpPr>
              <p:spPr bwMode="auto">
                <a:xfrm>
                  <a:off x="4800600" y="4343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2</a:t>
                  </a:r>
                </a:p>
              </p:txBody>
            </p:sp>
          </p:grpSp>
          <p:sp>
            <p:nvSpPr>
              <p:cNvPr id="79" name="Rectangle 78"/>
              <p:cNvSpPr/>
              <p:nvPr/>
            </p:nvSpPr>
            <p:spPr>
              <a:xfrm>
                <a:off x="7924800" y="4648200"/>
                <a:ext cx="838200" cy="369332"/>
              </a:xfrm>
              <a:prstGeom prst="rect">
                <a:avLst/>
              </a:prstGeom>
            </p:spPr>
            <p:txBody>
              <a:bodyPr wrap="square">
                <a:spAutoFit/>
              </a:bodyPr>
              <a:lstStyle/>
              <a:p>
                <a:r>
                  <a:rPr lang="en-US" dirty="0">
                    <a:solidFill>
                      <a:srgbClr val="0070C0"/>
                    </a:solidFill>
                  </a:rPr>
                  <a:t>Debit</a:t>
                </a:r>
                <a:endParaRPr lang="en-US" dirty="0"/>
              </a:p>
            </p:txBody>
          </p:sp>
        </p:grpSp>
      </p:grpSp>
      <p:grpSp>
        <p:nvGrpSpPr>
          <p:cNvPr id="92" name="Group 91"/>
          <p:cNvGrpSpPr/>
          <p:nvPr/>
        </p:nvGrpSpPr>
        <p:grpSpPr>
          <a:xfrm>
            <a:off x="1828800" y="4138248"/>
            <a:ext cx="4495800" cy="662352"/>
            <a:chOff x="1828800" y="4138248"/>
            <a:chExt cx="4495800" cy="662352"/>
          </a:xfrm>
        </p:grpSpPr>
        <p:cxnSp>
          <p:nvCxnSpPr>
            <p:cNvPr id="86" name="Straight Arrow Connector 85"/>
            <p:cNvCxnSpPr/>
            <p:nvPr/>
          </p:nvCxnSpPr>
          <p:spPr>
            <a:xfrm flipV="1">
              <a:off x="5181600" y="4138248"/>
              <a:ext cx="1055076" cy="509952"/>
            </a:xfrm>
            <a:prstGeom prst="straightConnector1">
              <a:avLst/>
            </a:prstGeom>
            <a:noFill/>
            <a:ln w="38100">
              <a:solidFill>
                <a:srgbClr val="00B0F0"/>
              </a:solidFill>
              <a:round/>
              <a:headEnd type="none" w="med" len="med"/>
              <a:tailEnd type="triangle" w="med" len="med"/>
            </a:ln>
            <a:effectLst/>
          </p:spPr>
        </p:cxnSp>
        <p:grpSp>
          <p:nvGrpSpPr>
            <p:cNvPr id="91" name="Group 90"/>
            <p:cNvGrpSpPr/>
            <p:nvPr/>
          </p:nvGrpSpPr>
          <p:grpSpPr>
            <a:xfrm>
              <a:off x="1828800" y="4155834"/>
              <a:ext cx="4495800" cy="644766"/>
              <a:chOff x="1828800" y="4155834"/>
              <a:chExt cx="4495800" cy="644766"/>
            </a:xfrm>
          </p:grpSpPr>
          <p:cxnSp>
            <p:nvCxnSpPr>
              <p:cNvPr id="83" name="Straight Arrow Connector 82"/>
              <p:cNvCxnSpPr/>
              <p:nvPr/>
            </p:nvCxnSpPr>
            <p:spPr>
              <a:xfrm flipH="1" flipV="1">
                <a:off x="1828800" y="4155834"/>
                <a:ext cx="3352800" cy="492366"/>
              </a:xfrm>
              <a:prstGeom prst="straightConnector1">
                <a:avLst/>
              </a:prstGeom>
              <a:noFill/>
              <a:ln w="38100">
                <a:solidFill>
                  <a:srgbClr val="00B0F0"/>
                </a:solidFill>
                <a:round/>
                <a:headEnd type="none" w="med" len="med"/>
                <a:tailEnd type="triangle" w="med" len="med"/>
              </a:ln>
              <a:effectLst/>
            </p:spPr>
          </p:cxnSp>
          <p:grpSp>
            <p:nvGrpSpPr>
              <p:cNvPr id="71" name="Group 70"/>
              <p:cNvGrpSpPr/>
              <p:nvPr/>
            </p:nvGrpSpPr>
            <p:grpSpPr>
              <a:xfrm>
                <a:off x="5029200" y="4431268"/>
                <a:ext cx="1295400" cy="369332"/>
                <a:chOff x="4038600" y="4419600"/>
                <a:chExt cx="1295400" cy="369332"/>
              </a:xfrm>
            </p:grpSpPr>
            <p:sp>
              <p:nvSpPr>
                <p:cNvPr id="72" name="Rectangle 71"/>
                <p:cNvSpPr/>
                <p:nvPr/>
              </p:nvSpPr>
              <p:spPr>
                <a:xfrm>
                  <a:off x="4419600" y="4419600"/>
                  <a:ext cx="914400" cy="369332"/>
                </a:xfrm>
                <a:prstGeom prst="rect">
                  <a:avLst/>
                </a:prstGeom>
              </p:spPr>
              <p:txBody>
                <a:bodyPr wrap="square">
                  <a:spAutoFit/>
                </a:bodyPr>
                <a:lstStyle/>
                <a:p>
                  <a:r>
                    <a:rPr lang="en-US" dirty="0">
                      <a:solidFill>
                        <a:srgbClr val="0070C0"/>
                      </a:solidFill>
                    </a:rPr>
                    <a:t>Credit</a:t>
                  </a:r>
                  <a:endParaRPr lang="en-US" dirty="0"/>
                </a:p>
              </p:txBody>
            </p:sp>
            <p:sp>
              <p:nvSpPr>
                <p:cNvPr id="74" name="Rectangle 10"/>
                <p:cNvSpPr>
                  <a:spLocks noChangeArrowheads="1"/>
                </p:cNvSpPr>
                <p:nvPr/>
              </p:nvSpPr>
              <p:spPr bwMode="auto">
                <a:xfrm>
                  <a:off x="4038600" y="44196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3</a:t>
                  </a:r>
                </a:p>
              </p:txBody>
            </p:sp>
          </p:grpSp>
        </p:gr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10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up)">
                                      <p:cBhvr>
                                        <p:cTn id="25" dur="10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5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wipe(up)">
                                      <p:cBhvr>
                                        <p:cTn id="38" dur="500"/>
                                        <p:tgtEl>
                                          <p:spTgt spid="6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wipe(up)">
                                      <p:cBhvr>
                                        <p:cTn id="47" dur="500"/>
                                        <p:tgtEl>
                                          <p:spTgt spid="7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5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92"/>
                                        </p:tgtEl>
                                        <p:attrNameLst>
                                          <p:attrName>style.visibility</p:attrName>
                                        </p:attrNameLst>
                                      </p:cBhvr>
                                      <p:to>
                                        <p:strVal val="visible"/>
                                      </p:to>
                                    </p:set>
                                    <p:animEffect transition="in" filter="wipe(down)">
                                      <p:cBhvr>
                                        <p:cTn id="56" dur="500"/>
                                        <p:tgtEl>
                                          <p:spTgt spid="9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6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wipe(up)">
                                      <p:cBhvr>
                                        <p:cTn id="6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animBg="1"/>
      <p:bldP spid="24" grpId="0" animBg="1"/>
      <p:bldP spid="57" grpId="0" autoUpdateAnimBg="0"/>
      <p:bldP spid="58" grpId="0" autoUpdateAnimBg="0"/>
      <p:bldP spid="59" grpId="0" autoUpdateAnimBg="0"/>
      <p:bldP spid="60"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Lesson 3-1 </a:t>
            </a:r>
            <a:r>
              <a:rPr lang="en-US" dirty="0"/>
              <a:t>Audit Your Understanding</a:t>
            </a:r>
          </a:p>
        </p:txBody>
      </p:sp>
      <p:sp>
        <p:nvSpPr>
          <p:cNvPr id="7" name="Content Placeholder 6"/>
          <p:cNvSpPr>
            <a:spLocks noGrp="1"/>
          </p:cNvSpPr>
          <p:nvPr>
            <p:ph idx="1"/>
          </p:nvPr>
        </p:nvSpPr>
        <p:spPr/>
        <p:txBody>
          <a:bodyPr vert="horz" lIns="91440" tIns="45720" rIns="91440" bIns="45720" rtlCol="0">
            <a:normAutofit/>
          </a:bodyPr>
          <a:lstStyle/>
          <a:p>
            <a:pPr marL="457200" marR="0" indent="-457200">
              <a:spcAft>
                <a:spcPts val="0"/>
              </a:spcAft>
              <a:buNone/>
            </a:pPr>
            <a:r>
              <a:rPr lang="en-US" b="1" dirty="0">
                <a:solidFill>
                  <a:srgbClr val="FF0000"/>
                </a:solidFill>
              </a:rPr>
              <a:t>1.	</a:t>
            </a:r>
            <a:r>
              <a:rPr lang="en-US" dirty="0"/>
              <a:t>In what order are transactions recorded in a journal?</a:t>
            </a:r>
          </a:p>
        </p:txBody>
      </p:sp>
      <p:sp>
        <p:nvSpPr>
          <p:cNvPr id="4" name="Slide Number Placeholder 3"/>
          <p:cNvSpPr>
            <a:spLocks noGrp="1"/>
          </p:cNvSpPr>
          <p:nvPr>
            <p:ph type="sldNum" sz="quarter" idx="12"/>
          </p:nvPr>
        </p:nvSpPr>
        <p:spPr/>
        <p:txBody>
          <a:bodyPr/>
          <a:lstStyle/>
          <a:p>
            <a:r>
              <a:rPr lang="en-US" dirty="0"/>
              <a:t>SLIDE </a:t>
            </a:r>
            <a:fld id="{FCD2455E-EC1D-45EA-B6B2-90AB88848CFD}" type="slidenum">
              <a:rPr lang="en-US" smtClean="0"/>
              <a:pPr/>
              <a:t>14</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7"/>
          <p:cNvSpPr txBox="1">
            <a:spLocks/>
          </p:cNvSpPr>
          <p:nvPr/>
        </p:nvSpPr>
        <p:spPr>
          <a:xfrm>
            <a:off x="914400" y="3048000"/>
            <a:ext cx="7315200" cy="1295400"/>
          </a:xfrm>
          <a:prstGeom prst="rect">
            <a:avLst/>
          </a:prstGeom>
          <a:solidFill>
            <a:schemeClr val="bg2"/>
          </a:solidFill>
        </p:spPr>
        <p:txBody>
          <a:bodyPr vert="horz" lIns="91440" tIns="45720" rIns="91440" bIns="45720" rtlCol="0">
            <a:normAutofit/>
          </a:bodyPr>
          <a:lstStyle/>
          <a:p>
            <a:pPr marL="342900" marR="0" lvl="0" indent="-342900" algn="l" defTabSz="914400" rtl="0" eaLnBrk="1" fontAlgn="auto" latinLnBrk="0" hangingPunct="1">
              <a:lnSpc>
                <a:spcPct val="120000"/>
              </a:lnSpc>
              <a:spcBef>
                <a:spcPts val="0"/>
              </a:spcBef>
              <a:spcAft>
                <a:spcPts val="0"/>
              </a:spcAft>
              <a:buClr>
                <a:srgbClr val="FF0000"/>
              </a:buClr>
              <a:buSzTx/>
              <a:buFont typeface="Calibri" pitchFamily="34" charset="0"/>
              <a:buNone/>
              <a:tabLst>
                <a:tab pos="228600" algn="l"/>
              </a:tabLst>
              <a:defRPr/>
            </a:pPr>
            <a:r>
              <a:rPr kumimoji="0" lang="en-US" sz="2400" b="1" i="0" u="none" strike="noStrike" kern="1200" cap="none" spc="0" normalizeH="0" baseline="0" noProof="0" dirty="0">
                <a:ln>
                  <a:noFill/>
                </a:ln>
                <a:solidFill>
                  <a:srgbClr val="FF0000"/>
                </a:solidFill>
                <a:effectLst/>
                <a:uLnTx/>
                <a:uFillTx/>
                <a:latin typeface="+mn-lt"/>
                <a:ea typeface="+mn-ea"/>
                <a:cs typeface="+mn-cs"/>
              </a:rPr>
              <a:t>ANSWER</a:t>
            </a:r>
          </a:p>
          <a:p>
            <a:pPr>
              <a:buClr>
                <a:srgbClr val="FF0000"/>
              </a:buClr>
            </a:pPr>
            <a:r>
              <a:rPr lang="en-US" sz="3200" dirty="0">
                <a:ea typeface="Calibri"/>
              </a:rPr>
              <a:t>By date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3-1</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Lesson 3-1 </a:t>
            </a:r>
            <a:r>
              <a:rPr lang="en-US" dirty="0"/>
              <a:t>Audit Your Understanding</a:t>
            </a:r>
          </a:p>
        </p:txBody>
      </p:sp>
      <p:sp>
        <p:nvSpPr>
          <p:cNvPr id="7" name="Content Placeholder 6"/>
          <p:cNvSpPr>
            <a:spLocks noGrp="1"/>
          </p:cNvSpPr>
          <p:nvPr>
            <p:ph idx="1"/>
          </p:nvPr>
        </p:nvSpPr>
        <p:spPr/>
        <p:txBody>
          <a:bodyPr vert="horz" lIns="91440" tIns="45720" rIns="91440" bIns="45720" rtlCol="0">
            <a:normAutofit/>
          </a:bodyPr>
          <a:lstStyle/>
          <a:p>
            <a:pPr marL="457200" marR="0" indent="-457200">
              <a:spcAft>
                <a:spcPts val="0"/>
              </a:spcAft>
              <a:buNone/>
            </a:pPr>
            <a:r>
              <a:rPr lang="en-US" b="1" dirty="0">
                <a:solidFill>
                  <a:srgbClr val="FF0000"/>
                </a:solidFill>
              </a:rPr>
              <a:t>2.	</a:t>
            </a:r>
            <a:r>
              <a:rPr lang="en-US" dirty="0"/>
              <a:t>Why are source documents important?</a:t>
            </a:r>
          </a:p>
        </p:txBody>
      </p:sp>
      <p:sp>
        <p:nvSpPr>
          <p:cNvPr id="4" name="Slide Number Placeholder 3"/>
          <p:cNvSpPr>
            <a:spLocks noGrp="1"/>
          </p:cNvSpPr>
          <p:nvPr>
            <p:ph type="sldNum" sz="quarter" idx="12"/>
          </p:nvPr>
        </p:nvSpPr>
        <p:spPr/>
        <p:txBody>
          <a:bodyPr/>
          <a:lstStyle/>
          <a:p>
            <a:r>
              <a:rPr lang="en-US" dirty="0"/>
              <a:t>SLIDE </a:t>
            </a:r>
            <a:fld id="{FCD2455E-EC1D-45EA-B6B2-90AB88848CFD}" type="slidenum">
              <a:rPr lang="en-US" smtClean="0"/>
              <a:pPr/>
              <a:t>15</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7"/>
          <p:cNvSpPr txBox="1">
            <a:spLocks/>
          </p:cNvSpPr>
          <p:nvPr/>
        </p:nvSpPr>
        <p:spPr>
          <a:xfrm>
            <a:off x="914400" y="3048000"/>
            <a:ext cx="7315200" cy="2743200"/>
          </a:xfrm>
          <a:prstGeom prst="rect">
            <a:avLst/>
          </a:prstGeom>
          <a:solidFill>
            <a:schemeClr val="bg2"/>
          </a:solidFill>
        </p:spPr>
        <p:txBody>
          <a:bodyPr vert="horz" lIns="91440" tIns="45720" rIns="91440" bIns="45720" rtlCol="0">
            <a:normAutofit/>
          </a:bodyPr>
          <a:lstStyle/>
          <a:p>
            <a:pPr marL="342900" marR="0" lvl="0" indent="-342900" algn="l" defTabSz="914400" rtl="0" eaLnBrk="1" fontAlgn="auto" latinLnBrk="0" hangingPunct="1">
              <a:lnSpc>
                <a:spcPct val="120000"/>
              </a:lnSpc>
              <a:spcBef>
                <a:spcPts val="0"/>
              </a:spcBef>
              <a:spcAft>
                <a:spcPts val="0"/>
              </a:spcAft>
              <a:buClr>
                <a:srgbClr val="FF0000"/>
              </a:buClr>
              <a:buSzTx/>
              <a:buFont typeface="Calibri" pitchFamily="34" charset="0"/>
              <a:buNone/>
              <a:tabLst>
                <a:tab pos="228600" algn="l"/>
              </a:tabLst>
              <a:defRPr/>
            </a:pPr>
            <a:r>
              <a:rPr kumimoji="0" lang="en-US" sz="2400" b="1" i="0" u="none" strike="noStrike" kern="1200" cap="none" spc="0" normalizeH="0" baseline="0" noProof="0" dirty="0">
                <a:ln>
                  <a:noFill/>
                </a:ln>
                <a:solidFill>
                  <a:srgbClr val="FF0000"/>
                </a:solidFill>
                <a:effectLst/>
                <a:uLnTx/>
                <a:uFillTx/>
                <a:latin typeface="+mn-lt"/>
                <a:ea typeface="+mn-ea"/>
                <a:cs typeface="+mn-cs"/>
              </a:rPr>
              <a:t>ANSWER</a:t>
            </a:r>
          </a:p>
          <a:p>
            <a:pPr>
              <a:buClr>
                <a:srgbClr val="FF0000"/>
              </a:buClr>
            </a:pPr>
            <a:r>
              <a:rPr lang="en-US" sz="3200" dirty="0">
                <a:ea typeface="Calibri"/>
              </a:rPr>
              <a:t>Source documents are one way to verify the accuracy of a specific journal entry</a:t>
            </a:r>
            <a:r>
              <a:rPr lang="en-US" sz="3200" dirty="0">
                <a:ea typeface="Calibri"/>
                <a:cs typeface="Times"/>
              </a:rPr>
              <a:t>.</a:t>
            </a:r>
            <a:endParaRPr lang="en-US" sz="3200" dirty="0">
              <a:ea typeface="Calibri"/>
            </a:endParaRPr>
          </a:p>
          <a:p>
            <a:pPr marL="0" marR="0" lvl="0" indent="0" algn="l" defTabSz="914400" rtl="0" eaLnBrk="1" fontAlgn="auto" latinLnBrk="0" hangingPunct="1">
              <a:lnSpc>
                <a:spcPct val="120000"/>
              </a:lnSpc>
              <a:spcBef>
                <a:spcPts val="0"/>
              </a:spcBef>
              <a:spcAft>
                <a:spcPts val="0"/>
              </a:spcAft>
              <a:buClr>
                <a:srgbClr val="FF0000"/>
              </a:buClr>
              <a:buSzTx/>
              <a:buFont typeface="Calibri" pitchFamily="34" charset="0"/>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3-1</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Lesson 3-1 </a:t>
            </a:r>
            <a:r>
              <a:rPr lang="en-US" dirty="0"/>
              <a:t>Audit Your Understanding</a:t>
            </a:r>
          </a:p>
        </p:txBody>
      </p:sp>
      <p:sp>
        <p:nvSpPr>
          <p:cNvPr id="7" name="Content Placeholder 6"/>
          <p:cNvSpPr>
            <a:spLocks noGrp="1"/>
          </p:cNvSpPr>
          <p:nvPr>
            <p:ph idx="1"/>
          </p:nvPr>
        </p:nvSpPr>
        <p:spPr/>
        <p:txBody>
          <a:bodyPr vert="horz" lIns="91440" tIns="45720" rIns="91440" bIns="45720" rtlCol="0">
            <a:normAutofit/>
          </a:bodyPr>
          <a:lstStyle/>
          <a:p>
            <a:pPr marL="457200" marR="0" indent="-457200">
              <a:spcAft>
                <a:spcPts val="0"/>
              </a:spcAft>
              <a:buNone/>
            </a:pPr>
            <a:r>
              <a:rPr lang="en-US" b="1" dirty="0">
                <a:solidFill>
                  <a:srgbClr val="FF0000"/>
                </a:solidFill>
              </a:rPr>
              <a:t>3.	</a:t>
            </a:r>
            <a:r>
              <a:rPr lang="en-US" dirty="0"/>
              <a:t>List the four parts of a journal entry.</a:t>
            </a:r>
          </a:p>
        </p:txBody>
      </p:sp>
      <p:sp>
        <p:nvSpPr>
          <p:cNvPr id="4" name="Slide Number Placeholder 3"/>
          <p:cNvSpPr>
            <a:spLocks noGrp="1"/>
          </p:cNvSpPr>
          <p:nvPr>
            <p:ph type="sldNum" sz="quarter" idx="12"/>
          </p:nvPr>
        </p:nvSpPr>
        <p:spPr/>
        <p:txBody>
          <a:bodyPr/>
          <a:lstStyle/>
          <a:p>
            <a:r>
              <a:rPr lang="en-US" dirty="0"/>
              <a:t>SLIDE </a:t>
            </a:r>
            <a:fld id="{FCD2455E-EC1D-45EA-B6B2-90AB88848CFD}" type="slidenum">
              <a:rPr lang="en-US" smtClean="0"/>
              <a:pPr/>
              <a:t>16</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7"/>
          <p:cNvSpPr txBox="1">
            <a:spLocks/>
          </p:cNvSpPr>
          <p:nvPr/>
        </p:nvSpPr>
        <p:spPr>
          <a:xfrm>
            <a:off x="914400" y="2514600"/>
            <a:ext cx="7315200" cy="2736134"/>
          </a:xfrm>
          <a:prstGeom prst="rect">
            <a:avLst/>
          </a:prstGeom>
          <a:solidFill>
            <a:schemeClr val="bg2"/>
          </a:solidFill>
        </p:spPr>
        <p:txBody>
          <a:bodyPr vert="horz" lIns="91440" tIns="45720" rIns="91440" bIns="45720" rtlCol="0">
            <a:spAutoFit/>
          </a:bodyPr>
          <a:lstStyle/>
          <a:p>
            <a:pPr marL="342900" marR="0" lvl="0" indent="-342900" algn="l" defTabSz="914400" rtl="0" eaLnBrk="1" fontAlgn="auto" latinLnBrk="0" hangingPunct="1">
              <a:lnSpc>
                <a:spcPct val="120000"/>
              </a:lnSpc>
              <a:spcBef>
                <a:spcPts val="0"/>
              </a:spcBef>
              <a:spcAft>
                <a:spcPts val="0"/>
              </a:spcAft>
              <a:buClr>
                <a:srgbClr val="FF0000"/>
              </a:buClr>
              <a:buSzTx/>
              <a:buFont typeface="Calibri" pitchFamily="34" charset="0"/>
              <a:buNone/>
              <a:tabLst>
                <a:tab pos="228600" algn="l"/>
              </a:tabLst>
              <a:defRPr/>
            </a:pPr>
            <a:r>
              <a:rPr kumimoji="0" lang="en-US" sz="2400" b="1" i="0" u="none" strike="noStrike" kern="1200" cap="none" spc="0" normalizeH="0" baseline="0" noProof="0" dirty="0">
                <a:ln>
                  <a:noFill/>
                </a:ln>
                <a:solidFill>
                  <a:srgbClr val="FF0000"/>
                </a:solidFill>
                <a:effectLst/>
                <a:uLnTx/>
                <a:uFillTx/>
                <a:latin typeface="+mn-lt"/>
                <a:ea typeface="+mn-ea"/>
                <a:cs typeface="+mn-cs"/>
              </a:rPr>
              <a:t>ANSWER</a:t>
            </a:r>
          </a:p>
          <a:p>
            <a:pPr>
              <a:spcAft>
                <a:spcPts val="600"/>
              </a:spcAft>
              <a:buClr>
                <a:srgbClr val="FF0000"/>
              </a:buClr>
            </a:pPr>
            <a:r>
              <a:rPr lang="en-US" sz="3200" dirty="0">
                <a:ea typeface="Calibri"/>
              </a:rPr>
              <a:t>Date</a:t>
            </a:r>
          </a:p>
          <a:p>
            <a:pPr>
              <a:spcAft>
                <a:spcPts val="600"/>
              </a:spcAft>
              <a:buClr>
                <a:srgbClr val="FF0000"/>
              </a:buClr>
            </a:pPr>
            <a:r>
              <a:rPr lang="en-US" sz="3200" dirty="0">
                <a:ea typeface="Calibri"/>
              </a:rPr>
              <a:t>Debit</a:t>
            </a:r>
          </a:p>
          <a:p>
            <a:pPr>
              <a:spcAft>
                <a:spcPts val="600"/>
              </a:spcAft>
              <a:buClr>
                <a:srgbClr val="FF0000"/>
              </a:buClr>
            </a:pPr>
            <a:r>
              <a:rPr lang="en-US" sz="3200" dirty="0">
                <a:ea typeface="Calibri"/>
              </a:rPr>
              <a:t>Credit</a:t>
            </a:r>
          </a:p>
          <a:p>
            <a:pPr>
              <a:spcAft>
                <a:spcPts val="600"/>
              </a:spcAft>
              <a:buClr>
                <a:srgbClr val="FF0000"/>
              </a:buClr>
            </a:pPr>
            <a:r>
              <a:rPr lang="en-US" sz="3200" dirty="0">
                <a:ea typeface="Calibri"/>
              </a:rPr>
              <a:t>Source document</a:t>
            </a:r>
          </a:p>
        </p:txBody>
      </p:sp>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3-1</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pPr eaLnBrk="1" hangingPunct="1">
              <a:defRPr/>
            </a:pPr>
            <a:r>
              <a:rPr lang="en-US" dirty="0"/>
              <a:t>work together 3-1</a:t>
            </a:r>
          </a:p>
        </p:txBody>
      </p:sp>
      <p:sp>
        <p:nvSpPr>
          <p:cNvPr id="17412" name="Rectangle 3"/>
          <p:cNvSpPr>
            <a:spLocks noGrp="1" noChangeArrowheads="1"/>
          </p:cNvSpPr>
          <p:nvPr>
            <p:ph idx="1"/>
          </p:nvPr>
        </p:nvSpPr>
        <p:spPr/>
        <p:txBody>
          <a:bodyPr>
            <a:normAutofit fontScale="92500" lnSpcReduction="10000"/>
          </a:bodyPr>
          <a:lstStyle/>
          <a:p>
            <a:pPr eaLnBrk="1" hangingPunct="1"/>
            <a:r>
              <a:rPr lang="en-US"/>
              <a:t>Create 2 new general journals using the journal paper.</a:t>
            </a:r>
          </a:p>
          <a:p>
            <a:pPr eaLnBrk="1" hangingPunct="1"/>
            <a:endParaRPr lang="en-US"/>
          </a:p>
          <a:p>
            <a:pPr eaLnBrk="1" hangingPunct="1"/>
            <a:endParaRPr lang="en-US"/>
          </a:p>
          <a:p>
            <a:pPr eaLnBrk="1" hangingPunct="1"/>
            <a:r>
              <a:rPr lang="en-US"/>
              <a:t>Journalize the following transactions – use a pencil</a:t>
            </a:r>
          </a:p>
          <a:p>
            <a:pPr eaLnBrk="1" hangingPunct="1"/>
            <a:endParaRPr lang="en-US"/>
          </a:p>
          <a:p>
            <a:pPr eaLnBrk="1" hangingPunct="1"/>
            <a:endParaRPr lang="en-US"/>
          </a:p>
          <a:p>
            <a:pPr eaLnBrk="1" hangingPunct="1"/>
            <a:r>
              <a:rPr lang="en-US"/>
              <a:t>Keep these journals – you will use in lesson 3-2</a:t>
            </a:r>
          </a:p>
          <a:p>
            <a:pPr eaLnBrk="1" hangingPunct="1"/>
            <a:endParaRPr lang="en-US"/>
          </a:p>
        </p:txBody>
      </p:sp>
      <p:sp>
        <p:nvSpPr>
          <p:cNvPr id="5" name="Slide Number Placeholder 3"/>
          <p:cNvSpPr>
            <a:spLocks noGrp="1"/>
          </p:cNvSpPr>
          <p:nvPr>
            <p:ph type="sldNum" sz="quarter" idx="12"/>
          </p:nvPr>
        </p:nvSpPr>
        <p:spPr>
          <a:prstGeom prst="rect">
            <a:avLst/>
          </a:prstGeom>
        </p:spPr>
        <p:txBody>
          <a:bodyPr/>
          <a:lstStyle/>
          <a:p>
            <a:pPr>
              <a:defRPr/>
            </a:pPr>
            <a:fld id="{772C8FFA-43A9-4C04-9396-CFBF1ACE9F03}" type="slidenum">
              <a:rPr lang="en-US"/>
              <a:pPr>
                <a:defRPr/>
              </a:pPr>
              <a:t>17</a:t>
            </a:fld>
            <a:endParaRPr lang="en-US"/>
          </a:p>
        </p:txBody>
      </p:sp>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3"/>
          <p:cNvSpPr>
            <a:spLocks noGrp="1" noChangeArrowheads="1"/>
          </p:cNvSpPr>
          <p:nvPr>
            <p:ph type="title"/>
          </p:nvPr>
        </p:nvSpPr>
        <p:spPr/>
        <p:txBody>
          <a:bodyPr/>
          <a:lstStyle/>
          <a:p>
            <a:pPr eaLnBrk="1" hangingPunct="1">
              <a:defRPr/>
            </a:pPr>
            <a:r>
              <a:rPr lang="en-US" dirty="0"/>
              <a:t>work together 3-1</a:t>
            </a:r>
          </a:p>
        </p:txBody>
      </p:sp>
      <p:sp>
        <p:nvSpPr>
          <p:cNvPr id="30" name="Slide Number Placeholder 2"/>
          <p:cNvSpPr>
            <a:spLocks noGrp="1"/>
          </p:cNvSpPr>
          <p:nvPr>
            <p:ph type="sldNum" sz="quarter" idx="12"/>
          </p:nvPr>
        </p:nvSpPr>
        <p:spPr>
          <a:prstGeom prst="rect">
            <a:avLst/>
          </a:prstGeom>
        </p:spPr>
        <p:txBody>
          <a:bodyPr/>
          <a:lstStyle/>
          <a:p>
            <a:pPr>
              <a:defRPr/>
            </a:pPr>
            <a:fld id="{57A4C96B-EC81-4357-A7F5-6A08FBD4B7EB}" type="slidenum">
              <a:rPr lang="en-US"/>
              <a:pPr>
                <a:defRPr/>
              </a:pPr>
              <a:t>18</a:t>
            </a:fld>
            <a:endParaRPr lang="en-US"/>
          </a:p>
        </p:txBody>
      </p:sp>
      <p:pic>
        <p:nvPicPr>
          <p:cNvPr id="18435" name="Picture 33" descr="C21_grn_0301"/>
          <p:cNvPicPr>
            <a:picLocks noChangeAspect="1" noChangeArrowheads="1"/>
          </p:cNvPicPr>
          <p:nvPr/>
        </p:nvPicPr>
        <p:blipFill>
          <a:blip r:embed="rId2" cstate="print"/>
          <a:srcRect b="48956"/>
          <a:stretch>
            <a:fillRect/>
          </a:stretch>
        </p:blipFill>
        <p:spPr bwMode="auto">
          <a:xfrm>
            <a:off x="533400" y="2057400"/>
            <a:ext cx="8229600" cy="1981200"/>
          </a:xfrm>
          <a:prstGeom prst="rect">
            <a:avLst/>
          </a:prstGeom>
          <a:noFill/>
          <a:ln w="9525">
            <a:noFill/>
            <a:miter lim="800000"/>
            <a:headEnd/>
            <a:tailEnd/>
          </a:ln>
        </p:spPr>
      </p:pic>
      <p:pic>
        <p:nvPicPr>
          <p:cNvPr id="18438" name="Picture 5" descr="C21_blue_0310"/>
          <p:cNvPicPr>
            <a:picLocks noChangeAspect="1" noChangeArrowheads="1"/>
          </p:cNvPicPr>
          <p:nvPr/>
        </p:nvPicPr>
        <p:blipFill>
          <a:blip r:embed="rId3" cstate="print"/>
          <a:srcRect/>
          <a:stretch>
            <a:fillRect/>
          </a:stretch>
        </p:blipFill>
        <p:spPr bwMode="auto">
          <a:xfrm>
            <a:off x="5943600" y="4264025"/>
            <a:ext cx="2895600" cy="1365250"/>
          </a:xfrm>
          <a:prstGeom prst="rect">
            <a:avLst/>
          </a:prstGeom>
          <a:noFill/>
          <a:ln w="9525">
            <a:noFill/>
            <a:miter lim="800000"/>
            <a:headEnd/>
            <a:tailEnd/>
          </a:ln>
        </p:spPr>
      </p:pic>
      <p:sp>
        <p:nvSpPr>
          <p:cNvPr id="18439" name="Text Box 6"/>
          <p:cNvSpPr txBox="1">
            <a:spLocks noChangeArrowheads="1"/>
          </p:cNvSpPr>
          <p:nvPr/>
        </p:nvSpPr>
        <p:spPr bwMode="auto">
          <a:xfrm>
            <a:off x="152400" y="1371600"/>
            <a:ext cx="8915400" cy="369332"/>
          </a:xfrm>
          <a:prstGeom prst="rect">
            <a:avLst/>
          </a:prstGeom>
          <a:noFill/>
          <a:ln w="9525">
            <a:noFill/>
            <a:miter lim="800000"/>
            <a:headEnd/>
            <a:tailEnd/>
          </a:ln>
        </p:spPr>
        <p:txBody>
          <a:bodyPr>
            <a:spAutoFit/>
          </a:bodyPr>
          <a:lstStyle/>
          <a:p>
            <a:pPr>
              <a:spcBef>
                <a:spcPct val="20000"/>
              </a:spcBef>
              <a:buClr>
                <a:schemeClr val="accent1"/>
              </a:buClr>
              <a:buFont typeface="Wingdings" pitchFamily="2" charset="2"/>
              <a:buNone/>
            </a:pPr>
            <a:r>
              <a:rPr lang="en-US" i="1" dirty="0"/>
              <a:t>Apr. 1  Received cash from owner as investment, $2,800.00 Receipt #1.</a:t>
            </a:r>
          </a:p>
        </p:txBody>
      </p:sp>
      <p:sp>
        <p:nvSpPr>
          <p:cNvPr id="168967" name="Rectangle 7"/>
          <p:cNvSpPr>
            <a:spLocks noChangeArrowheads="1"/>
          </p:cNvSpPr>
          <p:nvPr/>
        </p:nvSpPr>
        <p:spPr bwMode="auto">
          <a:xfrm>
            <a:off x="838200" y="3505200"/>
            <a:ext cx="411163" cy="411163"/>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1</a:t>
            </a:r>
          </a:p>
        </p:txBody>
      </p:sp>
      <p:sp>
        <p:nvSpPr>
          <p:cNvPr id="168968" name="Rectangle 8"/>
          <p:cNvSpPr>
            <a:spLocks noChangeArrowheads="1"/>
          </p:cNvSpPr>
          <p:nvPr/>
        </p:nvSpPr>
        <p:spPr bwMode="auto">
          <a:xfrm>
            <a:off x="4932363" y="3581400"/>
            <a:ext cx="411162" cy="411163"/>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4</a:t>
            </a:r>
          </a:p>
        </p:txBody>
      </p:sp>
      <p:grpSp>
        <p:nvGrpSpPr>
          <p:cNvPr id="2" name="Group 38"/>
          <p:cNvGrpSpPr>
            <a:grpSpLocks/>
          </p:cNvGrpSpPr>
          <p:nvPr/>
        </p:nvGrpSpPr>
        <p:grpSpPr bwMode="auto">
          <a:xfrm>
            <a:off x="1905000" y="2667000"/>
            <a:ext cx="4449763" cy="487363"/>
            <a:chOff x="1200" y="1680"/>
            <a:chExt cx="2803" cy="307"/>
          </a:xfrm>
        </p:grpSpPr>
        <p:sp>
          <p:nvSpPr>
            <p:cNvPr id="168970" name="Rectangle 10"/>
            <p:cNvSpPr>
              <a:spLocks noChangeArrowheads="1"/>
            </p:cNvSpPr>
            <p:nvPr/>
          </p:nvSpPr>
          <p:spPr bwMode="auto">
            <a:xfrm>
              <a:off x="1200" y="1728"/>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2</a:t>
              </a:r>
            </a:p>
          </p:txBody>
        </p:sp>
        <p:sp>
          <p:nvSpPr>
            <p:cNvPr id="168971" name="Rectangle 11"/>
            <p:cNvSpPr>
              <a:spLocks noChangeArrowheads="1"/>
            </p:cNvSpPr>
            <p:nvPr/>
          </p:nvSpPr>
          <p:spPr bwMode="auto">
            <a:xfrm>
              <a:off x="3744" y="1680"/>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2</a:t>
              </a:r>
            </a:p>
          </p:txBody>
        </p:sp>
      </p:grpSp>
      <p:sp>
        <p:nvSpPr>
          <p:cNvPr id="168972" name="Text Box 12"/>
          <p:cNvSpPr txBox="1">
            <a:spLocks noChangeArrowheads="1"/>
          </p:cNvSpPr>
          <p:nvPr/>
        </p:nvSpPr>
        <p:spPr bwMode="auto">
          <a:xfrm>
            <a:off x="304800" y="4129088"/>
            <a:ext cx="4362450" cy="396875"/>
          </a:xfrm>
          <a:prstGeom prst="rect">
            <a:avLst/>
          </a:prstGeom>
          <a:noFill/>
          <a:ln w="9525">
            <a:noFill/>
            <a:miter lim="800000"/>
            <a:headEnd/>
            <a:tailEnd/>
          </a:ln>
        </p:spPr>
        <p:txBody>
          <a:bodyPr wrap="none">
            <a:spAutoFit/>
          </a:bodyPr>
          <a:lstStyle/>
          <a:p>
            <a:pPr marL="344488" indent="-344488">
              <a:spcBef>
                <a:spcPct val="20000"/>
              </a:spcBef>
            </a:pPr>
            <a:r>
              <a:rPr lang="en-US" sz="2000">
                <a:latin typeface="Arial" charset="0"/>
                <a:cs typeface="Arial" charset="0"/>
              </a:rPr>
              <a:t>1.	Write the date in the Date column.</a:t>
            </a:r>
          </a:p>
        </p:txBody>
      </p:sp>
      <p:sp>
        <p:nvSpPr>
          <p:cNvPr id="168973" name="Text Box 13"/>
          <p:cNvSpPr txBox="1">
            <a:spLocks noChangeArrowheads="1"/>
          </p:cNvSpPr>
          <p:nvPr/>
        </p:nvSpPr>
        <p:spPr bwMode="auto">
          <a:xfrm>
            <a:off x="304800" y="5834063"/>
            <a:ext cx="8534400" cy="3968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4.	Write the source document number in the Doc. No. column.</a:t>
            </a:r>
            <a:endParaRPr lang="en-US" sz="2000">
              <a:latin typeface="Arial" charset="0"/>
            </a:endParaRPr>
          </a:p>
        </p:txBody>
      </p:sp>
      <p:sp>
        <p:nvSpPr>
          <p:cNvPr id="168974" name="Text Box 14"/>
          <p:cNvSpPr txBox="1">
            <a:spLocks noChangeArrowheads="1"/>
          </p:cNvSpPr>
          <p:nvPr/>
        </p:nvSpPr>
        <p:spPr bwMode="auto">
          <a:xfrm>
            <a:off x="304800" y="5164138"/>
            <a:ext cx="5105400" cy="7016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3.	Write the title of the account credited. Write the credit amount.</a:t>
            </a:r>
          </a:p>
        </p:txBody>
      </p:sp>
      <p:sp>
        <p:nvSpPr>
          <p:cNvPr id="168975" name="Text Box 15"/>
          <p:cNvSpPr txBox="1">
            <a:spLocks noChangeArrowheads="1"/>
          </p:cNvSpPr>
          <p:nvPr/>
        </p:nvSpPr>
        <p:spPr bwMode="auto">
          <a:xfrm>
            <a:off x="304800" y="4494213"/>
            <a:ext cx="5105400" cy="7016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2.	Write the title of the account debited. Write the debit amount.</a:t>
            </a:r>
          </a:p>
        </p:txBody>
      </p:sp>
      <p:grpSp>
        <p:nvGrpSpPr>
          <p:cNvPr id="3" name="Group 40"/>
          <p:cNvGrpSpPr>
            <a:grpSpLocks/>
          </p:cNvGrpSpPr>
          <p:nvPr/>
        </p:nvGrpSpPr>
        <p:grpSpPr bwMode="auto">
          <a:xfrm>
            <a:off x="1905000" y="3703638"/>
            <a:ext cx="5786438" cy="441325"/>
            <a:chOff x="1200" y="2333"/>
            <a:chExt cx="3645" cy="278"/>
          </a:xfrm>
        </p:grpSpPr>
        <p:sp>
          <p:nvSpPr>
            <p:cNvPr id="168977" name="Rectangle 17"/>
            <p:cNvSpPr>
              <a:spLocks noChangeArrowheads="1"/>
            </p:cNvSpPr>
            <p:nvPr/>
          </p:nvSpPr>
          <p:spPr bwMode="auto">
            <a:xfrm>
              <a:off x="1200" y="2352"/>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3</a:t>
              </a:r>
            </a:p>
          </p:txBody>
        </p:sp>
        <p:sp>
          <p:nvSpPr>
            <p:cNvPr id="168978" name="Rectangle 18"/>
            <p:cNvSpPr>
              <a:spLocks noChangeArrowheads="1"/>
            </p:cNvSpPr>
            <p:nvPr/>
          </p:nvSpPr>
          <p:spPr bwMode="auto">
            <a:xfrm>
              <a:off x="4586" y="2333"/>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3</a:t>
              </a:r>
            </a:p>
          </p:txBody>
        </p:sp>
      </p:grpSp>
      <p:sp>
        <p:nvSpPr>
          <p:cNvPr id="18448" name="Rectangle 19"/>
          <p:cNvSpPr>
            <a:spLocks noChangeArrowheads="1"/>
          </p:cNvSpPr>
          <p:nvPr/>
        </p:nvSpPr>
        <p:spPr bwMode="auto">
          <a:xfrm>
            <a:off x="6959600" y="4267200"/>
            <a:ext cx="838200" cy="228600"/>
          </a:xfrm>
          <a:prstGeom prst="rect">
            <a:avLst/>
          </a:prstGeom>
          <a:solidFill>
            <a:schemeClr val="bg1"/>
          </a:solidFill>
          <a:ln w="9525">
            <a:noFill/>
            <a:miter lim="800000"/>
            <a:headEnd/>
            <a:tailEnd/>
          </a:ln>
        </p:spPr>
        <p:txBody>
          <a:bodyPr wrap="none" anchor="ctr"/>
          <a:lstStyle/>
          <a:p>
            <a:pPr algn="ctr"/>
            <a:r>
              <a:rPr lang="en-US" sz="1800">
                <a:latin typeface="Arial" charset="0"/>
              </a:rPr>
              <a:t>Cash</a:t>
            </a:r>
          </a:p>
        </p:txBody>
      </p:sp>
      <p:sp>
        <p:nvSpPr>
          <p:cNvPr id="18449" name="Rectangle 20"/>
          <p:cNvSpPr>
            <a:spLocks noChangeArrowheads="1"/>
          </p:cNvSpPr>
          <p:nvPr/>
        </p:nvSpPr>
        <p:spPr bwMode="auto">
          <a:xfrm>
            <a:off x="6400800" y="5029200"/>
            <a:ext cx="2133600" cy="228600"/>
          </a:xfrm>
          <a:prstGeom prst="rect">
            <a:avLst/>
          </a:prstGeom>
          <a:solidFill>
            <a:schemeClr val="bg1"/>
          </a:solidFill>
          <a:ln w="9525">
            <a:noFill/>
            <a:miter lim="800000"/>
            <a:headEnd/>
            <a:tailEnd/>
          </a:ln>
        </p:spPr>
        <p:txBody>
          <a:bodyPr wrap="none" anchor="ctr"/>
          <a:lstStyle/>
          <a:p>
            <a:pPr algn="ctr"/>
            <a:r>
              <a:rPr lang="en-US" sz="1800" dirty="0">
                <a:latin typeface="Arial" charset="0"/>
              </a:rPr>
              <a:t>Norma Dirks, Capital</a:t>
            </a:r>
          </a:p>
        </p:txBody>
      </p:sp>
      <p:sp>
        <p:nvSpPr>
          <p:cNvPr id="18450" name="Rectangle 21"/>
          <p:cNvSpPr>
            <a:spLocks noChangeArrowheads="1"/>
          </p:cNvSpPr>
          <p:nvPr/>
        </p:nvSpPr>
        <p:spPr bwMode="auto">
          <a:xfrm>
            <a:off x="6477000" y="4572000"/>
            <a:ext cx="838200" cy="228600"/>
          </a:xfrm>
          <a:prstGeom prst="rect">
            <a:avLst/>
          </a:prstGeom>
          <a:solidFill>
            <a:schemeClr val="bg1"/>
          </a:solidFill>
          <a:ln w="9525">
            <a:noFill/>
            <a:miter lim="800000"/>
            <a:headEnd/>
            <a:tailEnd/>
          </a:ln>
        </p:spPr>
        <p:txBody>
          <a:bodyPr wrap="none" anchor="ctr"/>
          <a:lstStyle/>
          <a:p>
            <a:pPr algn="ctr"/>
            <a:r>
              <a:rPr lang="en-US" dirty="0">
                <a:latin typeface="Arial" charset="0"/>
              </a:rPr>
              <a:t>28</a:t>
            </a:r>
            <a:r>
              <a:rPr lang="en-US" sz="1800" dirty="0">
                <a:latin typeface="Arial" charset="0"/>
              </a:rPr>
              <a:t>00.00</a:t>
            </a:r>
          </a:p>
        </p:txBody>
      </p:sp>
      <p:sp>
        <p:nvSpPr>
          <p:cNvPr id="18451" name="Rectangle 22"/>
          <p:cNvSpPr>
            <a:spLocks noChangeArrowheads="1"/>
          </p:cNvSpPr>
          <p:nvPr/>
        </p:nvSpPr>
        <p:spPr bwMode="auto">
          <a:xfrm>
            <a:off x="8001000" y="5334000"/>
            <a:ext cx="838200" cy="228600"/>
          </a:xfrm>
          <a:prstGeom prst="rect">
            <a:avLst/>
          </a:prstGeom>
          <a:solidFill>
            <a:schemeClr val="bg1"/>
          </a:solidFill>
          <a:ln w="9525">
            <a:noFill/>
            <a:miter lim="800000"/>
            <a:headEnd/>
            <a:tailEnd/>
          </a:ln>
        </p:spPr>
        <p:txBody>
          <a:bodyPr wrap="none" anchor="ctr"/>
          <a:lstStyle/>
          <a:p>
            <a:pPr algn="ctr"/>
            <a:r>
              <a:rPr lang="en-US" dirty="0">
                <a:latin typeface="Arial" charset="0"/>
              </a:rPr>
              <a:t>28</a:t>
            </a:r>
            <a:r>
              <a:rPr lang="en-US" sz="1800" dirty="0">
                <a:latin typeface="Arial" charset="0"/>
              </a:rPr>
              <a:t>00.00</a:t>
            </a:r>
          </a:p>
        </p:txBody>
      </p:sp>
      <p:sp>
        <p:nvSpPr>
          <p:cNvPr id="168994" name="Rectangle 34"/>
          <p:cNvSpPr>
            <a:spLocks noChangeArrowheads="1"/>
          </p:cNvSpPr>
          <p:nvPr/>
        </p:nvSpPr>
        <p:spPr bwMode="auto">
          <a:xfrm>
            <a:off x="876300" y="3187700"/>
            <a:ext cx="381000" cy="228600"/>
          </a:xfrm>
          <a:prstGeom prst="rect">
            <a:avLst/>
          </a:prstGeom>
          <a:noFill/>
          <a:ln w="9525">
            <a:noFill/>
            <a:miter lim="800000"/>
            <a:headEnd/>
            <a:tailEnd/>
          </a:ln>
        </p:spPr>
        <p:txBody>
          <a:bodyPr wrap="none" anchor="ctr"/>
          <a:lstStyle/>
          <a:p>
            <a:pPr algn="ctr"/>
            <a:r>
              <a:rPr lang="en-US" sz="1600">
                <a:latin typeface="Arial" charset="0"/>
              </a:rPr>
              <a:t>Apr</a:t>
            </a:r>
          </a:p>
        </p:txBody>
      </p:sp>
      <p:sp>
        <p:nvSpPr>
          <p:cNvPr id="168995" name="Rectangle 35"/>
          <p:cNvSpPr>
            <a:spLocks noChangeArrowheads="1"/>
          </p:cNvSpPr>
          <p:nvPr/>
        </p:nvSpPr>
        <p:spPr bwMode="auto">
          <a:xfrm>
            <a:off x="1295400" y="3187700"/>
            <a:ext cx="381000" cy="228600"/>
          </a:xfrm>
          <a:prstGeom prst="rect">
            <a:avLst/>
          </a:prstGeom>
          <a:noFill/>
          <a:ln w="9525">
            <a:noFill/>
            <a:miter lim="800000"/>
            <a:headEnd/>
            <a:tailEnd/>
          </a:ln>
        </p:spPr>
        <p:txBody>
          <a:bodyPr wrap="none" anchor="ctr"/>
          <a:lstStyle/>
          <a:p>
            <a:pPr algn="ctr"/>
            <a:r>
              <a:rPr lang="en-US" sz="1600">
                <a:latin typeface="Arial" charset="0"/>
              </a:rPr>
              <a:t>1</a:t>
            </a:r>
          </a:p>
        </p:txBody>
      </p:sp>
      <p:sp>
        <p:nvSpPr>
          <p:cNvPr id="168997" name="Rectangle 37"/>
          <p:cNvSpPr>
            <a:spLocks noChangeArrowheads="1"/>
          </p:cNvSpPr>
          <p:nvPr/>
        </p:nvSpPr>
        <p:spPr bwMode="auto">
          <a:xfrm>
            <a:off x="1600200" y="3175000"/>
            <a:ext cx="381000" cy="228600"/>
          </a:xfrm>
          <a:prstGeom prst="rect">
            <a:avLst/>
          </a:prstGeom>
          <a:noFill/>
          <a:ln w="9525">
            <a:noFill/>
            <a:miter lim="800000"/>
            <a:headEnd/>
            <a:tailEnd/>
          </a:ln>
        </p:spPr>
        <p:txBody>
          <a:bodyPr wrap="none" anchor="ctr"/>
          <a:lstStyle/>
          <a:p>
            <a:r>
              <a:rPr lang="en-US" sz="1600">
                <a:latin typeface="Arial" charset="0"/>
              </a:rPr>
              <a:t>Cash</a:t>
            </a:r>
          </a:p>
        </p:txBody>
      </p:sp>
      <p:sp>
        <p:nvSpPr>
          <p:cNvPr id="168999" name="Rectangle 39"/>
          <p:cNvSpPr>
            <a:spLocks noChangeArrowheads="1"/>
          </p:cNvSpPr>
          <p:nvPr/>
        </p:nvSpPr>
        <p:spPr bwMode="auto">
          <a:xfrm>
            <a:off x="6400800" y="3200400"/>
            <a:ext cx="685800" cy="228600"/>
          </a:xfrm>
          <a:prstGeom prst="rect">
            <a:avLst/>
          </a:prstGeom>
          <a:noFill/>
          <a:ln w="9525">
            <a:noFill/>
            <a:miter lim="800000"/>
            <a:headEnd/>
            <a:tailEnd/>
          </a:ln>
        </p:spPr>
        <p:txBody>
          <a:bodyPr wrap="none" anchor="ctr"/>
          <a:lstStyle/>
          <a:p>
            <a:pPr algn="ctr"/>
            <a:r>
              <a:rPr lang="en-US" sz="1600" dirty="0">
                <a:latin typeface="Arial" charset="0"/>
              </a:rPr>
              <a:t>2 8 0 0 00</a:t>
            </a:r>
          </a:p>
        </p:txBody>
      </p:sp>
      <p:sp>
        <p:nvSpPr>
          <p:cNvPr id="169001" name="Rectangle 41"/>
          <p:cNvSpPr>
            <a:spLocks noChangeArrowheads="1"/>
          </p:cNvSpPr>
          <p:nvPr/>
        </p:nvSpPr>
        <p:spPr bwMode="auto">
          <a:xfrm>
            <a:off x="1905000" y="3429000"/>
            <a:ext cx="2209800" cy="279400"/>
          </a:xfrm>
          <a:prstGeom prst="rect">
            <a:avLst/>
          </a:prstGeom>
          <a:noFill/>
          <a:ln w="9525">
            <a:noFill/>
            <a:miter lim="800000"/>
            <a:headEnd/>
            <a:tailEnd/>
          </a:ln>
        </p:spPr>
        <p:txBody>
          <a:bodyPr wrap="none" anchor="ctr"/>
          <a:lstStyle/>
          <a:p>
            <a:r>
              <a:rPr lang="en-US" sz="1600" dirty="0">
                <a:latin typeface="Arial" charset="0"/>
              </a:rPr>
              <a:t>Norma Dirks Capital</a:t>
            </a:r>
          </a:p>
        </p:txBody>
      </p:sp>
      <p:sp>
        <p:nvSpPr>
          <p:cNvPr id="169002" name="Rectangle 42"/>
          <p:cNvSpPr>
            <a:spLocks noChangeArrowheads="1"/>
          </p:cNvSpPr>
          <p:nvPr/>
        </p:nvSpPr>
        <p:spPr bwMode="auto">
          <a:xfrm>
            <a:off x="7658100" y="3454400"/>
            <a:ext cx="685800" cy="228600"/>
          </a:xfrm>
          <a:prstGeom prst="rect">
            <a:avLst/>
          </a:prstGeom>
          <a:noFill/>
          <a:ln w="9525">
            <a:noFill/>
            <a:miter lim="800000"/>
            <a:headEnd/>
            <a:tailEnd/>
          </a:ln>
        </p:spPr>
        <p:txBody>
          <a:bodyPr wrap="none" anchor="ctr"/>
          <a:lstStyle/>
          <a:p>
            <a:pPr algn="ctr"/>
            <a:r>
              <a:rPr lang="en-US" sz="1600" dirty="0">
                <a:latin typeface="Arial" charset="0"/>
              </a:rPr>
              <a:t>2 8 0 0 00</a:t>
            </a:r>
          </a:p>
        </p:txBody>
      </p:sp>
      <p:sp>
        <p:nvSpPr>
          <p:cNvPr id="169003" name="Rectangle 43"/>
          <p:cNvSpPr>
            <a:spLocks noChangeArrowheads="1"/>
          </p:cNvSpPr>
          <p:nvPr/>
        </p:nvSpPr>
        <p:spPr bwMode="auto">
          <a:xfrm>
            <a:off x="4902200" y="3200400"/>
            <a:ext cx="381000" cy="228600"/>
          </a:xfrm>
          <a:prstGeom prst="rect">
            <a:avLst/>
          </a:prstGeom>
          <a:noFill/>
          <a:ln w="9525">
            <a:noFill/>
            <a:miter lim="800000"/>
            <a:headEnd/>
            <a:tailEnd/>
          </a:ln>
        </p:spPr>
        <p:txBody>
          <a:bodyPr wrap="none" anchor="ctr"/>
          <a:lstStyle/>
          <a:p>
            <a:r>
              <a:rPr lang="en-US" sz="1600">
                <a:latin typeface="Arial" charset="0"/>
              </a:rPr>
              <a:t>R1</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8995"/>
                                        </p:tgtEl>
                                        <p:attrNameLst>
                                          <p:attrName>style.visibility</p:attrName>
                                        </p:attrNameLst>
                                      </p:cBhvr>
                                      <p:to>
                                        <p:strVal val="visible"/>
                                      </p:to>
                                    </p:set>
                                    <p:animEffect transition="in" filter="dissolve">
                                      <p:cBhvr>
                                        <p:cTn id="7" dur="500"/>
                                        <p:tgtEl>
                                          <p:spTgt spid="16899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8994"/>
                                        </p:tgtEl>
                                        <p:attrNameLst>
                                          <p:attrName>style.visibility</p:attrName>
                                        </p:attrNameLst>
                                      </p:cBhvr>
                                      <p:to>
                                        <p:strVal val="visible"/>
                                      </p:to>
                                    </p:set>
                                    <p:animEffect transition="in" filter="dissolve">
                                      <p:cBhvr>
                                        <p:cTn id="10" dur="500"/>
                                        <p:tgtEl>
                                          <p:spTgt spid="16899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8967"/>
                                        </p:tgtEl>
                                        <p:attrNameLst>
                                          <p:attrName>style.visibility</p:attrName>
                                        </p:attrNameLst>
                                      </p:cBhvr>
                                      <p:to>
                                        <p:strVal val="visible"/>
                                      </p:to>
                                    </p:set>
                                    <p:animEffect transition="in" filter="dissolve">
                                      <p:cBhvr>
                                        <p:cTn id="13" dur="500"/>
                                        <p:tgtEl>
                                          <p:spTgt spid="16896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8972"/>
                                        </p:tgtEl>
                                        <p:attrNameLst>
                                          <p:attrName>style.visibility</p:attrName>
                                        </p:attrNameLst>
                                      </p:cBhvr>
                                      <p:to>
                                        <p:strVal val="visible"/>
                                      </p:to>
                                    </p:set>
                                    <p:animEffect transition="in" filter="dissolve">
                                      <p:cBhvr>
                                        <p:cTn id="16" dur="500"/>
                                        <p:tgtEl>
                                          <p:spTgt spid="16897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6896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6897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68997"/>
                                        </p:tgtEl>
                                        <p:attrNameLst>
                                          <p:attrName>style.visibility</p:attrName>
                                        </p:attrNameLst>
                                      </p:cBhvr>
                                      <p:to>
                                        <p:strVal val="visible"/>
                                      </p:to>
                                    </p:set>
                                    <p:animEffect transition="in" filter="dissolve">
                                      <p:cBhvr>
                                        <p:cTn id="28" dur="500"/>
                                        <p:tgtEl>
                                          <p:spTgt spid="16899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8999"/>
                                        </p:tgtEl>
                                        <p:attrNameLst>
                                          <p:attrName>style.visibility</p:attrName>
                                        </p:attrNameLst>
                                      </p:cBhvr>
                                      <p:to>
                                        <p:strVal val="visible"/>
                                      </p:to>
                                    </p:set>
                                    <p:animEffect transition="in" filter="dissolve">
                                      <p:cBhvr>
                                        <p:cTn id="31" dur="500"/>
                                        <p:tgtEl>
                                          <p:spTgt spid="168999"/>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68975"/>
                                        </p:tgtEl>
                                        <p:attrNameLst>
                                          <p:attrName>style.visibility</p:attrName>
                                        </p:attrNameLst>
                                      </p:cBhvr>
                                      <p:to>
                                        <p:strVal val="visible"/>
                                      </p:to>
                                    </p:set>
                                    <p:animEffect transition="in" filter="dissolve">
                                      <p:cBhvr>
                                        <p:cTn id="34" dur="500"/>
                                        <p:tgtEl>
                                          <p:spTgt spid="16897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8975"/>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dissolve">
                                      <p:cBhvr>
                                        <p:cTn id="43" dur="500"/>
                                        <p:tgtEl>
                                          <p:spTgt spid="3"/>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69001"/>
                                        </p:tgtEl>
                                        <p:attrNameLst>
                                          <p:attrName>style.visibility</p:attrName>
                                        </p:attrNameLst>
                                      </p:cBhvr>
                                      <p:to>
                                        <p:strVal val="visible"/>
                                      </p:to>
                                    </p:set>
                                    <p:animEffect transition="in" filter="dissolve">
                                      <p:cBhvr>
                                        <p:cTn id="46" dur="500"/>
                                        <p:tgtEl>
                                          <p:spTgt spid="169001"/>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69002"/>
                                        </p:tgtEl>
                                        <p:attrNameLst>
                                          <p:attrName>style.visibility</p:attrName>
                                        </p:attrNameLst>
                                      </p:cBhvr>
                                      <p:to>
                                        <p:strVal val="visible"/>
                                      </p:to>
                                    </p:set>
                                    <p:animEffect transition="in" filter="dissolve">
                                      <p:cBhvr>
                                        <p:cTn id="49" dur="500"/>
                                        <p:tgtEl>
                                          <p:spTgt spid="16900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68974"/>
                                        </p:tgtEl>
                                        <p:attrNameLst>
                                          <p:attrName>style.visibility</p:attrName>
                                        </p:attrNameLst>
                                      </p:cBhvr>
                                      <p:to>
                                        <p:strVal val="visible"/>
                                      </p:to>
                                    </p:set>
                                    <p:animEffect transition="in" filter="dissolve">
                                      <p:cBhvr>
                                        <p:cTn id="52" dur="500"/>
                                        <p:tgtEl>
                                          <p:spTgt spid="168974"/>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68974"/>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168968"/>
                                        </p:tgtEl>
                                        <p:attrNameLst>
                                          <p:attrName>style.visibility</p:attrName>
                                        </p:attrNameLst>
                                      </p:cBhvr>
                                      <p:to>
                                        <p:strVal val="visible"/>
                                      </p:to>
                                    </p:set>
                                    <p:animEffect transition="in" filter="dissolve">
                                      <p:cBhvr>
                                        <p:cTn id="61" dur="500"/>
                                        <p:tgtEl>
                                          <p:spTgt spid="168968"/>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68973"/>
                                        </p:tgtEl>
                                        <p:attrNameLst>
                                          <p:attrName>style.visibility</p:attrName>
                                        </p:attrNameLst>
                                      </p:cBhvr>
                                      <p:to>
                                        <p:strVal val="visible"/>
                                      </p:to>
                                    </p:set>
                                    <p:animEffect transition="in" filter="dissolve">
                                      <p:cBhvr>
                                        <p:cTn id="64" dur="500"/>
                                        <p:tgtEl>
                                          <p:spTgt spid="16897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69003"/>
                                        </p:tgtEl>
                                        <p:attrNameLst>
                                          <p:attrName>style.visibility</p:attrName>
                                        </p:attrNameLst>
                                      </p:cBhvr>
                                      <p:to>
                                        <p:strVal val="visible"/>
                                      </p:to>
                                    </p:set>
                                    <p:animEffect transition="in" filter="dissolve">
                                      <p:cBhvr>
                                        <p:cTn id="67" dur="500"/>
                                        <p:tgtEl>
                                          <p:spTgt spid="169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7" grpId="0" animBg="1"/>
      <p:bldP spid="168967" grpId="1" animBg="1"/>
      <p:bldP spid="168968" grpId="0" animBg="1"/>
      <p:bldP spid="168972" grpId="0"/>
      <p:bldP spid="168972" grpId="1"/>
      <p:bldP spid="168973" grpId="0"/>
      <p:bldP spid="168974" grpId="0"/>
      <p:bldP spid="168974" grpId="1"/>
      <p:bldP spid="168975" grpId="0"/>
      <p:bldP spid="168975" grpId="1"/>
      <p:bldP spid="168994" grpId="0"/>
      <p:bldP spid="168995" grpId="0"/>
      <p:bldP spid="168997" grpId="0"/>
      <p:bldP spid="168999" grpId="0"/>
      <p:bldP spid="169001" grpId="0"/>
      <p:bldP spid="169002" grpId="0"/>
      <p:bldP spid="16900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3"/>
          <p:cNvSpPr>
            <a:spLocks noGrp="1" noChangeArrowheads="1"/>
          </p:cNvSpPr>
          <p:nvPr>
            <p:ph type="title"/>
          </p:nvPr>
        </p:nvSpPr>
        <p:spPr/>
        <p:txBody>
          <a:bodyPr/>
          <a:lstStyle/>
          <a:p>
            <a:pPr eaLnBrk="1" hangingPunct="1">
              <a:defRPr/>
            </a:pPr>
            <a:r>
              <a:rPr lang="en-US" dirty="0"/>
              <a:t>work together 3-1</a:t>
            </a:r>
          </a:p>
        </p:txBody>
      </p:sp>
      <p:sp>
        <p:nvSpPr>
          <p:cNvPr id="29" name="Slide Number Placeholder 2"/>
          <p:cNvSpPr>
            <a:spLocks noGrp="1"/>
          </p:cNvSpPr>
          <p:nvPr>
            <p:ph type="sldNum" sz="quarter" idx="12"/>
          </p:nvPr>
        </p:nvSpPr>
        <p:spPr>
          <a:prstGeom prst="rect">
            <a:avLst/>
          </a:prstGeom>
        </p:spPr>
        <p:txBody>
          <a:bodyPr/>
          <a:lstStyle/>
          <a:p>
            <a:pPr>
              <a:defRPr/>
            </a:pPr>
            <a:fld id="{D97D85DD-8A64-4F19-95F7-0C82E64F27B2}" type="slidenum">
              <a:rPr lang="en-US"/>
              <a:pPr>
                <a:defRPr/>
              </a:pPr>
              <a:t>19</a:t>
            </a:fld>
            <a:endParaRPr lang="en-US"/>
          </a:p>
        </p:txBody>
      </p:sp>
      <p:pic>
        <p:nvPicPr>
          <p:cNvPr id="19459" name="Picture 2" descr="C21_grn_0301"/>
          <p:cNvPicPr>
            <a:picLocks noChangeAspect="1" noChangeArrowheads="1"/>
          </p:cNvPicPr>
          <p:nvPr/>
        </p:nvPicPr>
        <p:blipFill>
          <a:blip r:embed="rId2" cstate="print"/>
          <a:srcRect b="48956"/>
          <a:stretch>
            <a:fillRect/>
          </a:stretch>
        </p:blipFill>
        <p:spPr bwMode="auto">
          <a:xfrm>
            <a:off x="533400" y="2057400"/>
            <a:ext cx="8229600" cy="1981200"/>
          </a:xfrm>
          <a:prstGeom prst="rect">
            <a:avLst/>
          </a:prstGeom>
          <a:noFill/>
          <a:ln w="9525">
            <a:noFill/>
            <a:miter lim="800000"/>
            <a:headEnd/>
            <a:tailEnd/>
          </a:ln>
        </p:spPr>
      </p:pic>
      <p:pic>
        <p:nvPicPr>
          <p:cNvPr id="19462" name="Picture 5" descr="C21_blue_0310"/>
          <p:cNvPicPr>
            <a:picLocks noChangeAspect="1" noChangeArrowheads="1"/>
          </p:cNvPicPr>
          <p:nvPr/>
        </p:nvPicPr>
        <p:blipFill>
          <a:blip r:embed="rId3" cstate="print"/>
          <a:srcRect/>
          <a:stretch>
            <a:fillRect/>
          </a:stretch>
        </p:blipFill>
        <p:spPr bwMode="auto">
          <a:xfrm>
            <a:off x="5943600" y="4264025"/>
            <a:ext cx="2895600" cy="1365250"/>
          </a:xfrm>
          <a:prstGeom prst="rect">
            <a:avLst/>
          </a:prstGeom>
          <a:noFill/>
          <a:ln w="9525">
            <a:noFill/>
            <a:miter lim="800000"/>
            <a:headEnd/>
            <a:tailEnd/>
          </a:ln>
        </p:spPr>
      </p:pic>
      <p:sp>
        <p:nvSpPr>
          <p:cNvPr id="19463" name="Text Box 6"/>
          <p:cNvSpPr txBox="1">
            <a:spLocks noChangeArrowheads="1"/>
          </p:cNvSpPr>
          <p:nvPr/>
        </p:nvSpPr>
        <p:spPr bwMode="auto">
          <a:xfrm>
            <a:off x="152400" y="1371600"/>
            <a:ext cx="8915400" cy="369332"/>
          </a:xfrm>
          <a:prstGeom prst="rect">
            <a:avLst/>
          </a:prstGeom>
          <a:noFill/>
          <a:ln w="9525">
            <a:noFill/>
            <a:miter lim="800000"/>
            <a:headEnd/>
            <a:tailEnd/>
          </a:ln>
        </p:spPr>
        <p:txBody>
          <a:bodyPr>
            <a:spAutoFit/>
          </a:bodyPr>
          <a:lstStyle/>
          <a:p>
            <a:pPr>
              <a:spcBef>
                <a:spcPct val="20000"/>
              </a:spcBef>
              <a:buClr>
                <a:schemeClr val="accent1"/>
              </a:buClr>
              <a:buFont typeface="Wingdings" pitchFamily="2" charset="2"/>
              <a:buNone/>
            </a:pPr>
            <a:r>
              <a:rPr lang="en-US" i="1" dirty="0"/>
              <a:t> Apr. 2  Paid cash for supplies, $415.00. Check #1</a:t>
            </a:r>
          </a:p>
        </p:txBody>
      </p:sp>
      <p:sp>
        <p:nvSpPr>
          <p:cNvPr id="169991" name="Rectangle 7"/>
          <p:cNvSpPr>
            <a:spLocks noChangeArrowheads="1"/>
          </p:cNvSpPr>
          <p:nvPr/>
        </p:nvSpPr>
        <p:spPr bwMode="auto">
          <a:xfrm>
            <a:off x="838200" y="3505200"/>
            <a:ext cx="411163" cy="411163"/>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1</a:t>
            </a:r>
          </a:p>
        </p:txBody>
      </p:sp>
      <p:sp>
        <p:nvSpPr>
          <p:cNvPr id="169992" name="Rectangle 8"/>
          <p:cNvSpPr>
            <a:spLocks noChangeArrowheads="1"/>
          </p:cNvSpPr>
          <p:nvPr/>
        </p:nvSpPr>
        <p:spPr bwMode="auto">
          <a:xfrm>
            <a:off x="4932363" y="3581400"/>
            <a:ext cx="411162" cy="411163"/>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4</a:t>
            </a:r>
          </a:p>
        </p:txBody>
      </p:sp>
      <p:grpSp>
        <p:nvGrpSpPr>
          <p:cNvPr id="2" name="Group 9"/>
          <p:cNvGrpSpPr>
            <a:grpSpLocks/>
          </p:cNvGrpSpPr>
          <p:nvPr/>
        </p:nvGrpSpPr>
        <p:grpSpPr bwMode="auto">
          <a:xfrm>
            <a:off x="1905000" y="2667000"/>
            <a:ext cx="4449763" cy="487363"/>
            <a:chOff x="1200" y="1680"/>
            <a:chExt cx="2803" cy="307"/>
          </a:xfrm>
        </p:grpSpPr>
        <p:sp>
          <p:nvSpPr>
            <p:cNvPr id="169994" name="Rectangle 10"/>
            <p:cNvSpPr>
              <a:spLocks noChangeArrowheads="1"/>
            </p:cNvSpPr>
            <p:nvPr/>
          </p:nvSpPr>
          <p:spPr bwMode="auto">
            <a:xfrm>
              <a:off x="1200" y="1728"/>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2</a:t>
              </a:r>
            </a:p>
          </p:txBody>
        </p:sp>
        <p:sp>
          <p:nvSpPr>
            <p:cNvPr id="169995" name="Rectangle 11"/>
            <p:cNvSpPr>
              <a:spLocks noChangeArrowheads="1"/>
            </p:cNvSpPr>
            <p:nvPr/>
          </p:nvSpPr>
          <p:spPr bwMode="auto">
            <a:xfrm>
              <a:off x="3744" y="1680"/>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2</a:t>
              </a:r>
            </a:p>
          </p:txBody>
        </p:sp>
      </p:grpSp>
      <p:sp>
        <p:nvSpPr>
          <p:cNvPr id="169996" name="Text Box 12"/>
          <p:cNvSpPr txBox="1">
            <a:spLocks noChangeArrowheads="1"/>
          </p:cNvSpPr>
          <p:nvPr/>
        </p:nvSpPr>
        <p:spPr bwMode="auto">
          <a:xfrm>
            <a:off x="304800" y="4129088"/>
            <a:ext cx="4362450" cy="396875"/>
          </a:xfrm>
          <a:prstGeom prst="rect">
            <a:avLst/>
          </a:prstGeom>
          <a:noFill/>
          <a:ln w="9525">
            <a:noFill/>
            <a:miter lim="800000"/>
            <a:headEnd/>
            <a:tailEnd/>
          </a:ln>
        </p:spPr>
        <p:txBody>
          <a:bodyPr wrap="none">
            <a:spAutoFit/>
          </a:bodyPr>
          <a:lstStyle/>
          <a:p>
            <a:pPr marL="344488" indent="-344488">
              <a:spcBef>
                <a:spcPct val="20000"/>
              </a:spcBef>
            </a:pPr>
            <a:r>
              <a:rPr lang="en-US" sz="2000">
                <a:latin typeface="Arial" charset="0"/>
                <a:cs typeface="Arial" charset="0"/>
              </a:rPr>
              <a:t>1.	Write the date in the Date column.</a:t>
            </a:r>
          </a:p>
        </p:txBody>
      </p:sp>
      <p:sp>
        <p:nvSpPr>
          <p:cNvPr id="169997" name="Text Box 13"/>
          <p:cNvSpPr txBox="1">
            <a:spLocks noChangeArrowheads="1"/>
          </p:cNvSpPr>
          <p:nvPr/>
        </p:nvSpPr>
        <p:spPr bwMode="auto">
          <a:xfrm>
            <a:off x="304800" y="5834063"/>
            <a:ext cx="8534400" cy="3968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4.	Write the source document number in the Doc. No. column.</a:t>
            </a:r>
            <a:endParaRPr lang="en-US" sz="2000">
              <a:latin typeface="Arial" charset="0"/>
            </a:endParaRPr>
          </a:p>
        </p:txBody>
      </p:sp>
      <p:sp>
        <p:nvSpPr>
          <p:cNvPr id="169998" name="Text Box 14"/>
          <p:cNvSpPr txBox="1">
            <a:spLocks noChangeArrowheads="1"/>
          </p:cNvSpPr>
          <p:nvPr/>
        </p:nvSpPr>
        <p:spPr bwMode="auto">
          <a:xfrm>
            <a:off x="304800" y="5164138"/>
            <a:ext cx="5105400" cy="7016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3.	Write the title of the account credited. Write the credit amount.</a:t>
            </a:r>
          </a:p>
        </p:txBody>
      </p:sp>
      <p:sp>
        <p:nvSpPr>
          <p:cNvPr id="169999" name="Text Box 15"/>
          <p:cNvSpPr txBox="1">
            <a:spLocks noChangeArrowheads="1"/>
          </p:cNvSpPr>
          <p:nvPr/>
        </p:nvSpPr>
        <p:spPr bwMode="auto">
          <a:xfrm>
            <a:off x="304800" y="4494213"/>
            <a:ext cx="5105400" cy="7016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2.	Write the title of the account debited. Write the debit amount.</a:t>
            </a:r>
          </a:p>
        </p:txBody>
      </p:sp>
      <p:grpSp>
        <p:nvGrpSpPr>
          <p:cNvPr id="3" name="Group 16"/>
          <p:cNvGrpSpPr>
            <a:grpSpLocks/>
          </p:cNvGrpSpPr>
          <p:nvPr/>
        </p:nvGrpSpPr>
        <p:grpSpPr bwMode="auto">
          <a:xfrm>
            <a:off x="1905000" y="3703638"/>
            <a:ext cx="5786438" cy="441325"/>
            <a:chOff x="1200" y="2333"/>
            <a:chExt cx="3645" cy="278"/>
          </a:xfrm>
        </p:grpSpPr>
        <p:sp>
          <p:nvSpPr>
            <p:cNvPr id="170001" name="Rectangle 17"/>
            <p:cNvSpPr>
              <a:spLocks noChangeArrowheads="1"/>
            </p:cNvSpPr>
            <p:nvPr/>
          </p:nvSpPr>
          <p:spPr bwMode="auto">
            <a:xfrm>
              <a:off x="1200" y="2352"/>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3</a:t>
              </a:r>
            </a:p>
          </p:txBody>
        </p:sp>
        <p:sp>
          <p:nvSpPr>
            <p:cNvPr id="170002" name="Rectangle 18"/>
            <p:cNvSpPr>
              <a:spLocks noChangeArrowheads="1"/>
            </p:cNvSpPr>
            <p:nvPr/>
          </p:nvSpPr>
          <p:spPr bwMode="auto">
            <a:xfrm>
              <a:off x="4586" y="2333"/>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3</a:t>
              </a:r>
            </a:p>
          </p:txBody>
        </p:sp>
      </p:grpSp>
      <p:sp>
        <p:nvSpPr>
          <p:cNvPr id="19472" name="Rectangle 19"/>
          <p:cNvSpPr>
            <a:spLocks noChangeArrowheads="1"/>
          </p:cNvSpPr>
          <p:nvPr/>
        </p:nvSpPr>
        <p:spPr bwMode="auto">
          <a:xfrm>
            <a:off x="6959600" y="4267200"/>
            <a:ext cx="838200" cy="228600"/>
          </a:xfrm>
          <a:prstGeom prst="rect">
            <a:avLst/>
          </a:prstGeom>
          <a:solidFill>
            <a:schemeClr val="bg1"/>
          </a:solidFill>
          <a:ln w="9525">
            <a:noFill/>
            <a:miter lim="800000"/>
            <a:headEnd/>
            <a:tailEnd/>
          </a:ln>
        </p:spPr>
        <p:txBody>
          <a:bodyPr wrap="none" anchor="ctr"/>
          <a:lstStyle/>
          <a:p>
            <a:pPr algn="ctr"/>
            <a:r>
              <a:rPr lang="en-US" sz="1800">
                <a:latin typeface="Arial" charset="0"/>
              </a:rPr>
              <a:t>Supplies</a:t>
            </a:r>
          </a:p>
        </p:txBody>
      </p:sp>
      <p:sp>
        <p:nvSpPr>
          <p:cNvPr id="19473" name="Rectangle 20"/>
          <p:cNvSpPr>
            <a:spLocks noChangeArrowheads="1"/>
          </p:cNvSpPr>
          <p:nvPr/>
        </p:nvSpPr>
        <p:spPr bwMode="auto">
          <a:xfrm>
            <a:off x="6400800" y="5029200"/>
            <a:ext cx="2133600" cy="228600"/>
          </a:xfrm>
          <a:prstGeom prst="rect">
            <a:avLst/>
          </a:prstGeom>
          <a:solidFill>
            <a:schemeClr val="bg1"/>
          </a:solidFill>
          <a:ln w="9525">
            <a:noFill/>
            <a:miter lim="800000"/>
            <a:headEnd/>
            <a:tailEnd/>
          </a:ln>
        </p:spPr>
        <p:txBody>
          <a:bodyPr wrap="none" anchor="ctr"/>
          <a:lstStyle/>
          <a:p>
            <a:pPr algn="ctr"/>
            <a:r>
              <a:rPr lang="en-US" sz="1800">
                <a:latin typeface="Arial" charset="0"/>
              </a:rPr>
              <a:t>Cash</a:t>
            </a:r>
          </a:p>
        </p:txBody>
      </p:sp>
      <p:sp>
        <p:nvSpPr>
          <p:cNvPr id="19474" name="Rectangle 21"/>
          <p:cNvSpPr>
            <a:spLocks noChangeArrowheads="1"/>
          </p:cNvSpPr>
          <p:nvPr/>
        </p:nvSpPr>
        <p:spPr bwMode="auto">
          <a:xfrm>
            <a:off x="6477000" y="4572000"/>
            <a:ext cx="838200" cy="228600"/>
          </a:xfrm>
          <a:prstGeom prst="rect">
            <a:avLst/>
          </a:prstGeom>
          <a:solidFill>
            <a:schemeClr val="bg1"/>
          </a:solidFill>
          <a:ln w="9525">
            <a:noFill/>
            <a:miter lim="800000"/>
            <a:headEnd/>
            <a:tailEnd/>
          </a:ln>
        </p:spPr>
        <p:txBody>
          <a:bodyPr wrap="none" anchor="ctr"/>
          <a:lstStyle/>
          <a:p>
            <a:pPr algn="ctr"/>
            <a:r>
              <a:rPr lang="en-US" dirty="0">
                <a:latin typeface="Arial" charset="0"/>
              </a:rPr>
              <a:t>415</a:t>
            </a:r>
            <a:r>
              <a:rPr lang="en-US" sz="1800" dirty="0">
                <a:latin typeface="Arial" charset="0"/>
              </a:rPr>
              <a:t>.00</a:t>
            </a:r>
          </a:p>
        </p:txBody>
      </p:sp>
      <p:sp>
        <p:nvSpPr>
          <p:cNvPr id="19475" name="Rectangle 22"/>
          <p:cNvSpPr>
            <a:spLocks noChangeArrowheads="1"/>
          </p:cNvSpPr>
          <p:nvPr/>
        </p:nvSpPr>
        <p:spPr bwMode="auto">
          <a:xfrm>
            <a:off x="8001000" y="5334000"/>
            <a:ext cx="838200" cy="228600"/>
          </a:xfrm>
          <a:prstGeom prst="rect">
            <a:avLst/>
          </a:prstGeom>
          <a:solidFill>
            <a:schemeClr val="bg1"/>
          </a:solidFill>
          <a:ln w="9525">
            <a:noFill/>
            <a:miter lim="800000"/>
            <a:headEnd/>
            <a:tailEnd/>
          </a:ln>
        </p:spPr>
        <p:txBody>
          <a:bodyPr wrap="none" anchor="ctr"/>
          <a:lstStyle/>
          <a:p>
            <a:pPr algn="ctr"/>
            <a:r>
              <a:rPr lang="en-US" dirty="0">
                <a:latin typeface="Arial" charset="0"/>
              </a:rPr>
              <a:t>415</a:t>
            </a:r>
            <a:r>
              <a:rPr lang="en-US" sz="1800" dirty="0">
                <a:latin typeface="Arial" charset="0"/>
              </a:rPr>
              <a:t>.00</a:t>
            </a:r>
          </a:p>
        </p:txBody>
      </p:sp>
      <p:sp>
        <p:nvSpPr>
          <p:cNvPr id="170008" name="Rectangle 24"/>
          <p:cNvSpPr>
            <a:spLocks noChangeArrowheads="1"/>
          </p:cNvSpPr>
          <p:nvPr/>
        </p:nvSpPr>
        <p:spPr bwMode="auto">
          <a:xfrm>
            <a:off x="1295400" y="3187700"/>
            <a:ext cx="381000" cy="228600"/>
          </a:xfrm>
          <a:prstGeom prst="rect">
            <a:avLst/>
          </a:prstGeom>
          <a:noFill/>
          <a:ln w="9525">
            <a:noFill/>
            <a:miter lim="800000"/>
            <a:headEnd/>
            <a:tailEnd/>
          </a:ln>
        </p:spPr>
        <p:txBody>
          <a:bodyPr wrap="none" anchor="ctr"/>
          <a:lstStyle/>
          <a:p>
            <a:pPr algn="ctr"/>
            <a:r>
              <a:rPr lang="en-US" sz="1600">
                <a:latin typeface="Arial" charset="0"/>
              </a:rPr>
              <a:t>2</a:t>
            </a:r>
          </a:p>
        </p:txBody>
      </p:sp>
      <p:sp>
        <p:nvSpPr>
          <p:cNvPr id="170009" name="Rectangle 25"/>
          <p:cNvSpPr>
            <a:spLocks noChangeArrowheads="1"/>
          </p:cNvSpPr>
          <p:nvPr/>
        </p:nvSpPr>
        <p:spPr bwMode="auto">
          <a:xfrm>
            <a:off x="1600200" y="3175000"/>
            <a:ext cx="990600" cy="254000"/>
          </a:xfrm>
          <a:prstGeom prst="rect">
            <a:avLst/>
          </a:prstGeom>
          <a:noFill/>
          <a:ln w="9525">
            <a:noFill/>
            <a:miter lim="800000"/>
            <a:headEnd/>
            <a:tailEnd/>
          </a:ln>
        </p:spPr>
        <p:txBody>
          <a:bodyPr wrap="none" anchor="ctr"/>
          <a:lstStyle/>
          <a:p>
            <a:r>
              <a:rPr lang="en-US" sz="1600">
                <a:latin typeface="Arial" charset="0"/>
              </a:rPr>
              <a:t>Supplies</a:t>
            </a:r>
          </a:p>
        </p:txBody>
      </p:sp>
      <p:sp>
        <p:nvSpPr>
          <p:cNvPr id="170010" name="Rectangle 26"/>
          <p:cNvSpPr>
            <a:spLocks noChangeArrowheads="1"/>
          </p:cNvSpPr>
          <p:nvPr/>
        </p:nvSpPr>
        <p:spPr bwMode="auto">
          <a:xfrm>
            <a:off x="6464300" y="3200400"/>
            <a:ext cx="685800" cy="228600"/>
          </a:xfrm>
          <a:prstGeom prst="rect">
            <a:avLst/>
          </a:prstGeom>
          <a:noFill/>
          <a:ln w="9525">
            <a:noFill/>
            <a:miter lim="800000"/>
            <a:headEnd/>
            <a:tailEnd/>
          </a:ln>
        </p:spPr>
        <p:txBody>
          <a:bodyPr wrap="none" anchor="ctr"/>
          <a:lstStyle/>
          <a:p>
            <a:pPr algn="ctr"/>
            <a:r>
              <a:rPr lang="en-US" sz="1600" dirty="0">
                <a:latin typeface="Arial" charset="0"/>
              </a:rPr>
              <a:t>4 1 5 00</a:t>
            </a:r>
          </a:p>
        </p:txBody>
      </p:sp>
      <p:sp>
        <p:nvSpPr>
          <p:cNvPr id="170011" name="Rectangle 27"/>
          <p:cNvSpPr>
            <a:spLocks noChangeArrowheads="1"/>
          </p:cNvSpPr>
          <p:nvPr/>
        </p:nvSpPr>
        <p:spPr bwMode="auto">
          <a:xfrm>
            <a:off x="1905000" y="3454400"/>
            <a:ext cx="2209800" cy="279400"/>
          </a:xfrm>
          <a:prstGeom prst="rect">
            <a:avLst/>
          </a:prstGeom>
          <a:noFill/>
          <a:ln w="9525">
            <a:noFill/>
            <a:miter lim="800000"/>
            <a:headEnd/>
            <a:tailEnd/>
          </a:ln>
        </p:spPr>
        <p:txBody>
          <a:bodyPr wrap="none" anchor="ctr"/>
          <a:lstStyle/>
          <a:p>
            <a:r>
              <a:rPr lang="en-US" sz="1600">
                <a:latin typeface="Arial" charset="0"/>
              </a:rPr>
              <a:t>Cash</a:t>
            </a:r>
          </a:p>
        </p:txBody>
      </p:sp>
      <p:sp>
        <p:nvSpPr>
          <p:cNvPr id="170013" name="Rectangle 29"/>
          <p:cNvSpPr>
            <a:spLocks noChangeArrowheads="1"/>
          </p:cNvSpPr>
          <p:nvPr/>
        </p:nvSpPr>
        <p:spPr bwMode="auto">
          <a:xfrm>
            <a:off x="4902200" y="3200400"/>
            <a:ext cx="381000" cy="228600"/>
          </a:xfrm>
          <a:prstGeom prst="rect">
            <a:avLst/>
          </a:prstGeom>
          <a:noFill/>
          <a:ln w="9525">
            <a:noFill/>
            <a:miter lim="800000"/>
            <a:headEnd/>
            <a:tailEnd/>
          </a:ln>
        </p:spPr>
        <p:txBody>
          <a:bodyPr wrap="none" anchor="ctr"/>
          <a:lstStyle/>
          <a:p>
            <a:r>
              <a:rPr lang="en-US" sz="1600">
                <a:latin typeface="Arial" charset="0"/>
              </a:rPr>
              <a:t>C1</a:t>
            </a:r>
          </a:p>
        </p:txBody>
      </p:sp>
      <p:sp>
        <p:nvSpPr>
          <p:cNvPr id="170014" name="Rectangle 30"/>
          <p:cNvSpPr>
            <a:spLocks noChangeArrowheads="1"/>
          </p:cNvSpPr>
          <p:nvPr/>
        </p:nvSpPr>
        <p:spPr bwMode="auto">
          <a:xfrm>
            <a:off x="7734300" y="3454400"/>
            <a:ext cx="685800" cy="228600"/>
          </a:xfrm>
          <a:prstGeom prst="rect">
            <a:avLst/>
          </a:prstGeom>
          <a:noFill/>
          <a:ln w="9525">
            <a:noFill/>
            <a:miter lim="800000"/>
            <a:headEnd/>
            <a:tailEnd/>
          </a:ln>
        </p:spPr>
        <p:txBody>
          <a:bodyPr wrap="none" anchor="ctr"/>
          <a:lstStyle/>
          <a:p>
            <a:pPr algn="ctr"/>
            <a:r>
              <a:rPr lang="en-US" sz="1600" dirty="0">
                <a:latin typeface="Arial" charset="0"/>
              </a:rPr>
              <a:t>4 1 5 00</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0008"/>
                                        </p:tgtEl>
                                        <p:attrNameLst>
                                          <p:attrName>style.visibility</p:attrName>
                                        </p:attrNameLst>
                                      </p:cBhvr>
                                      <p:to>
                                        <p:strVal val="visible"/>
                                      </p:to>
                                    </p:set>
                                    <p:animEffect transition="in" filter="dissolve">
                                      <p:cBhvr>
                                        <p:cTn id="7" dur="500"/>
                                        <p:tgtEl>
                                          <p:spTgt spid="17000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9991"/>
                                        </p:tgtEl>
                                        <p:attrNameLst>
                                          <p:attrName>style.visibility</p:attrName>
                                        </p:attrNameLst>
                                      </p:cBhvr>
                                      <p:to>
                                        <p:strVal val="visible"/>
                                      </p:to>
                                    </p:set>
                                    <p:animEffect transition="in" filter="dissolve">
                                      <p:cBhvr>
                                        <p:cTn id="10" dur="500"/>
                                        <p:tgtEl>
                                          <p:spTgt spid="16999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9996"/>
                                        </p:tgtEl>
                                        <p:attrNameLst>
                                          <p:attrName>style.visibility</p:attrName>
                                        </p:attrNameLst>
                                      </p:cBhvr>
                                      <p:to>
                                        <p:strVal val="visible"/>
                                      </p:to>
                                    </p:set>
                                    <p:animEffect transition="in" filter="dissolve">
                                      <p:cBhvr>
                                        <p:cTn id="13" dur="500"/>
                                        <p:tgtEl>
                                          <p:spTgt spid="16999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69991"/>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169996"/>
                                        </p:tgtEl>
                                        <p:attrNameLst>
                                          <p:attrName>style.visibility</p:attrName>
                                        </p:attrNameLst>
                                      </p:cBhvr>
                                      <p:to>
                                        <p:strVal val="hidden"/>
                                      </p:to>
                                    </p:set>
                                  </p:childTnLst>
                                </p:cTn>
                              </p:par>
                              <p:par>
                                <p:cTn id="20" presetID="9"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70009"/>
                                        </p:tgtEl>
                                        <p:attrNameLst>
                                          <p:attrName>style.visibility</p:attrName>
                                        </p:attrNameLst>
                                      </p:cBhvr>
                                      <p:to>
                                        <p:strVal val="visible"/>
                                      </p:to>
                                    </p:set>
                                    <p:animEffect transition="in" filter="dissolve">
                                      <p:cBhvr>
                                        <p:cTn id="25" dur="500"/>
                                        <p:tgtEl>
                                          <p:spTgt spid="17000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70010"/>
                                        </p:tgtEl>
                                        <p:attrNameLst>
                                          <p:attrName>style.visibility</p:attrName>
                                        </p:attrNameLst>
                                      </p:cBhvr>
                                      <p:to>
                                        <p:strVal val="visible"/>
                                      </p:to>
                                    </p:set>
                                    <p:animEffect transition="in" filter="dissolve">
                                      <p:cBhvr>
                                        <p:cTn id="28" dur="500"/>
                                        <p:tgtEl>
                                          <p:spTgt spid="17001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9999"/>
                                        </p:tgtEl>
                                        <p:attrNameLst>
                                          <p:attrName>style.visibility</p:attrName>
                                        </p:attrNameLst>
                                      </p:cBhvr>
                                      <p:to>
                                        <p:strVal val="visible"/>
                                      </p:to>
                                    </p:set>
                                    <p:animEffect transition="in" filter="dissolve">
                                      <p:cBhvr>
                                        <p:cTn id="31" dur="500"/>
                                        <p:tgtEl>
                                          <p:spTgt spid="16999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69999"/>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70011"/>
                                        </p:tgtEl>
                                        <p:attrNameLst>
                                          <p:attrName>style.visibility</p:attrName>
                                        </p:attrNameLst>
                                      </p:cBhvr>
                                      <p:to>
                                        <p:strVal val="visible"/>
                                      </p:to>
                                    </p:set>
                                    <p:animEffect transition="in" filter="dissolve">
                                      <p:cBhvr>
                                        <p:cTn id="40" dur="500"/>
                                        <p:tgtEl>
                                          <p:spTgt spid="170011"/>
                                        </p:tgtEl>
                                      </p:cBhvr>
                                    </p:animEffect>
                                  </p:childTnLst>
                                </p:cTn>
                              </p:par>
                              <p:par>
                                <p:cTn id="41" presetID="9"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dissolve">
                                      <p:cBhvr>
                                        <p:cTn id="43" dur="500"/>
                                        <p:tgtEl>
                                          <p:spTgt spid="3"/>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70014"/>
                                        </p:tgtEl>
                                        <p:attrNameLst>
                                          <p:attrName>style.visibility</p:attrName>
                                        </p:attrNameLst>
                                      </p:cBhvr>
                                      <p:to>
                                        <p:strVal val="visible"/>
                                      </p:to>
                                    </p:set>
                                    <p:animEffect transition="in" filter="dissolve">
                                      <p:cBhvr>
                                        <p:cTn id="46" dur="500"/>
                                        <p:tgtEl>
                                          <p:spTgt spid="17001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69998"/>
                                        </p:tgtEl>
                                        <p:attrNameLst>
                                          <p:attrName>style.visibility</p:attrName>
                                        </p:attrNameLst>
                                      </p:cBhvr>
                                      <p:to>
                                        <p:strVal val="visible"/>
                                      </p:to>
                                    </p:set>
                                    <p:animEffect transition="in" filter="dissolve">
                                      <p:cBhvr>
                                        <p:cTn id="49" dur="500"/>
                                        <p:tgtEl>
                                          <p:spTgt spid="16999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169998"/>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3"/>
                                        </p:tgtEl>
                                        <p:attrNameLst>
                                          <p:attrName>style.visibility</p:attrName>
                                        </p:attrNameLst>
                                      </p:cBhvr>
                                      <p:to>
                                        <p:strVal val="hidden"/>
                                      </p:to>
                                    </p:set>
                                  </p:childTnLst>
                                </p:cTn>
                              </p:par>
                              <p:par>
                                <p:cTn id="56" presetID="9" presetClass="entr" presetSubtype="0" fill="hold" grpId="0" nodeType="withEffect">
                                  <p:stCondLst>
                                    <p:cond delay="0"/>
                                  </p:stCondLst>
                                  <p:childTnLst>
                                    <p:set>
                                      <p:cBhvr>
                                        <p:cTn id="57" dur="1" fill="hold">
                                          <p:stCondLst>
                                            <p:cond delay="0"/>
                                          </p:stCondLst>
                                        </p:cTn>
                                        <p:tgtEl>
                                          <p:spTgt spid="170013"/>
                                        </p:tgtEl>
                                        <p:attrNameLst>
                                          <p:attrName>style.visibility</p:attrName>
                                        </p:attrNameLst>
                                      </p:cBhvr>
                                      <p:to>
                                        <p:strVal val="visible"/>
                                      </p:to>
                                    </p:set>
                                    <p:animEffect transition="in" filter="dissolve">
                                      <p:cBhvr>
                                        <p:cTn id="58" dur="500"/>
                                        <p:tgtEl>
                                          <p:spTgt spid="17001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69992"/>
                                        </p:tgtEl>
                                        <p:attrNameLst>
                                          <p:attrName>style.visibility</p:attrName>
                                        </p:attrNameLst>
                                      </p:cBhvr>
                                      <p:to>
                                        <p:strVal val="visible"/>
                                      </p:to>
                                    </p:set>
                                    <p:animEffect transition="in" filter="dissolve">
                                      <p:cBhvr>
                                        <p:cTn id="61" dur="500"/>
                                        <p:tgtEl>
                                          <p:spTgt spid="16999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69997"/>
                                        </p:tgtEl>
                                        <p:attrNameLst>
                                          <p:attrName>style.visibility</p:attrName>
                                        </p:attrNameLst>
                                      </p:cBhvr>
                                      <p:to>
                                        <p:strVal val="visible"/>
                                      </p:to>
                                    </p:set>
                                    <p:animEffect transition="in" filter="dissolve">
                                      <p:cBhvr>
                                        <p:cTn id="64" dur="500"/>
                                        <p:tgtEl>
                                          <p:spTgt spid="169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91" grpId="0" animBg="1"/>
      <p:bldP spid="169991" grpId="1" animBg="1"/>
      <p:bldP spid="169992" grpId="0" animBg="1"/>
      <p:bldP spid="169996" grpId="0"/>
      <p:bldP spid="169996" grpId="1"/>
      <p:bldP spid="169997" grpId="0"/>
      <p:bldP spid="169998" grpId="0"/>
      <p:bldP spid="169998" grpId="1"/>
      <p:bldP spid="169999" grpId="0"/>
      <p:bldP spid="169999" grpId="1"/>
      <p:bldP spid="170008" grpId="0"/>
      <p:bldP spid="170009" grpId="0"/>
      <p:bldP spid="170010" grpId="0"/>
      <p:bldP spid="170011" grpId="0"/>
      <p:bldP spid="170013" grpId="0"/>
      <p:bldP spid="1700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Journals and Journalizing</a:t>
            </a:r>
            <a:endParaRPr lang="en-US" dirty="0"/>
          </a:p>
        </p:txBody>
      </p:sp>
      <p:sp>
        <p:nvSpPr>
          <p:cNvPr id="3" name="Content Placeholder 2"/>
          <p:cNvSpPr>
            <a:spLocks noGrp="1"/>
          </p:cNvSpPr>
          <p:nvPr>
            <p:ph idx="1"/>
          </p:nvPr>
        </p:nvSpPr>
        <p:spPr/>
        <p:txBody>
          <a:bodyPr/>
          <a:lstStyle/>
          <a:p>
            <a:r>
              <a:rPr lang="en-US" dirty="0"/>
              <a:t>A form for recording transactions in chronological order is called a </a:t>
            </a:r>
            <a:r>
              <a:rPr lang="en-US" b="1" dirty="0">
                <a:solidFill>
                  <a:srgbClr val="0070C0"/>
                </a:solidFill>
              </a:rPr>
              <a:t>journal</a:t>
            </a:r>
            <a:r>
              <a:rPr lang="en-US" dirty="0"/>
              <a:t>. </a:t>
            </a:r>
          </a:p>
          <a:p>
            <a:r>
              <a:rPr lang="en-US" dirty="0"/>
              <a:t>Recording transactions in a journal is called </a:t>
            </a:r>
            <a:r>
              <a:rPr lang="en-US" b="1" dirty="0">
                <a:solidFill>
                  <a:srgbClr val="0070C0"/>
                </a:solidFill>
              </a:rPr>
              <a:t>journalizing</a:t>
            </a:r>
            <a:r>
              <a:rPr lang="en-US" dirty="0"/>
              <a:t>.</a:t>
            </a:r>
          </a:p>
        </p:txBody>
      </p:sp>
      <p:sp>
        <p:nvSpPr>
          <p:cNvPr id="4" name="Slide Number Placeholder 3"/>
          <p:cNvSpPr>
            <a:spLocks noGrp="1"/>
          </p:cNvSpPr>
          <p:nvPr>
            <p:ph type="sldNum" sz="quarter" idx="12"/>
          </p:nvPr>
        </p:nvSpPr>
        <p:spPr/>
        <p:txBody>
          <a:bodyPr/>
          <a:lstStyle/>
          <a:p>
            <a:r>
              <a:rPr lang="en-US"/>
              <a:t>SLIDE </a:t>
            </a:r>
            <a:fld id="{FCD2455E-EC1D-45EA-B6B2-90AB88848CFD}" type="slidenum">
              <a:rPr lang="en-US" smtClean="0"/>
              <a:pPr/>
              <a:t>2</a:t>
            </a:fld>
            <a:endParaRPr lang="en-US" dirty="0"/>
          </a:p>
        </p:txBody>
      </p:sp>
      <p:grpSp>
        <p:nvGrpSpPr>
          <p:cNvPr id="11" name="Group 10"/>
          <p:cNvGrpSpPr/>
          <p:nvPr/>
        </p:nvGrpSpPr>
        <p:grpSpPr>
          <a:xfrm>
            <a:off x="7879080" y="0"/>
            <a:ext cx="1188720" cy="381000"/>
            <a:chOff x="7879080" y="0"/>
            <a:chExt cx="1188720" cy="381000"/>
          </a:xfrm>
        </p:grpSpPr>
        <p:sp>
          <p:nvSpPr>
            <p:cNvPr id="7" name="Flowchart: Delay 6"/>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TextBox 7"/>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3-1</a:t>
              </a:r>
            </a:p>
          </p:txBody>
        </p:sp>
      </p:grpSp>
      <p:sp>
        <p:nvSpPr>
          <p:cNvPr id="13" name="TextBox 12"/>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LO1</a:t>
            </a:r>
            <a:endParaRPr lang="en-US" dirty="0"/>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3"/>
          <p:cNvSpPr>
            <a:spLocks noGrp="1" noChangeArrowheads="1"/>
          </p:cNvSpPr>
          <p:nvPr>
            <p:ph type="title"/>
          </p:nvPr>
        </p:nvSpPr>
        <p:spPr/>
        <p:txBody>
          <a:bodyPr>
            <a:normAutofit fontScale="90000"/>
          </a:bodyPr>
          <a:lstStyle/>
          <a:p>
            <a:pPr eaLnBrk="1" hangingPunct="1">
              <a:defRPr/>
            </a:pPr>
            <a:r>
              <a:rPr lang="en-US" sz="2400"/>
              <a:t>on your own 3-1</a:t>
            </a:r>
            <a:br>
              <a:rPr lang="en-US" sz="2400"/>
            </a:br>
            <a:r>
              <a:rPr lang="en-US" sz="2400"/>
              <a:t>Use a new general journal page</a:t>
            </a:r>
            <a:br>
              <a:rPr lang="en-US" sz="2400"/>
            </a:br>
            <a:r>
              <a:rPr lang="en-US" sz="2400"/>
              <a:t>Complete and check in class</a:t>
            </a:r>
          </a:p>
        </p:txBody>
      </p:sp>
      <p:sp>
        <p:nvSpPr>
          <p:cNvPr id="30" name="Slide Number Placeholder 2"/>
          <p:cNvSpPr>
            <a:spLocks noGrp="1"/>
          </p:cNvSpPr>
          <p:nvPr>
            <p:ph type="sldNum" sz="quarter" idx="12"/>
          </p:nvPr>
        </p:nvSpPr>
        <p:spPr>
          <a:prstGeom prst="rect">
            <a:avLst/>
          </a:prstGeom>
        </p:spPr>
        <p:txBody>
          <a:bodyPr/>
          <a:lstStyle/>
          <a:p>
            <a:pPr>
              <a:defRPr/>
            </a:pPr>
            <a:fld id="{9CA5D428-DD0D-4B66-A7E5-55B13DCCB285}" type="slidenum">
              <a:rPr lang="en-US"/>
              <a:pPr>
                <a:defRPr/>
              </a:pPr>
              <a:t>20</a:t>
            </a:fld>
            <a:endParaRPr lang="en-US"/>
          </a:p>
        </p:txBody>
      </p:sp>
      <p:pic>
        <p:nvPicPr>
          <p:cNvPr id="20483" name="Picture 2" descr="C21_grn_0301"/>
          <p:cNvPicPr>
            <a:picLocks noChangeAspect="1" noChangeArrowheads="1"/>
          </p:cNvPicPr>
          <p:nvPr/>
        </p:nvPicPr>
        <p:blipFill>
          <a:blip r:embed="rId2" cstate="print"/>
          <a:srcRect b="48956"/>
          <a:stretch>
            <a:fillRect/>
          </a:stretch>
        </p:blipFill>
        <p:spPr bwMode="auto">
          <a:xfrm>
            <a:off x="533400" y="2057400"/>
            <a:ext cx="8229600" cy="1981200"/>
          </a:xfrm>
          <a:prstGeom prst="rect">
            <a:avLst/>
          </a:prstGeom>
          <a:noFill/>
          <a:ln w="9525">
            <a:noFill/>
            <a:miter lim="800000"/>
            <a:headEnd/>
            <a:tailEnd/>
          </a:ln>
        </p:spPr>
      </p:pic>
      <p:pic>
        <p:nvPicPr>
          <p:cNvPr id="20486" name="Picture 5" descr="C21_blue_0310"/>
          <p:cNvPicPr>
            <a:picLocks noChangeAspect="1" noChangeArrowheads="1"/>
          </p:cNvPicPr>
          <p:nvPr/>
        </p:nvPicPr>
        <p:blipFill>
          <a:blip r:embed="rId3" cstate="print"/>
          <a:srcRect/>
          <a:stretch>
            <a:fillRect/>
          </a:stretch>
        </p:blipFill>
        <p:spPr bwMode="auto">
          <a:xfrm>
            <a:off x="5943600" y="4264025"/>
            <a:ext cx="2895600" cy="1365250"/>
          </a:xfrm>
          <a:prstGeom prst="rect">
            <a:avLst/>
          </a:prstGeom>
          <a:noFill/>
          <a:ln w="9525">
            <a:noFill/>
            <a:miter lim="800000"/>
            <a:headEnd/>
            <a:tailEnd/>
          </a:ln>
        </p:spPr>
      </p:pic>
      <p:sp>
        <p:nvSpPr>
          <p:cNvPr id="20487" name="Text Box 6"/>
          <p:cNvSpPr txBox="1">
            <a:spLocks noChangeArrowheads="1"/>
          </p:cNvSpPr>
          <p:nvPr/>
        </p:nvSpPr>
        <p:spPr bwMode="auto">
          <a:xfrm>
            <a:off x="152400" y="1371600"/>
            <a:ext cx="8915400" cy="369332"/>
          </a:xfrm>
          <a:prstGeom prst="rect">
            <a:avLst/>
          </a:prstGeom>
          <a:noFill/>
          <a:ln w="9525">
            <a:noFill/>
            <a:miter lim="800000"/>
            <a:headEnd/>
            <a:tailEnd/>
          </a:ln>
        </p:spPr>
        <p:txBody>
          <a:bodyPr>
            <a:spAutoFit/>
          </a:bodyPr>
          <a:lstStyle/>
          <a:p>
            <a:pPr>
              <a:spcBef>
                <a:spcPct val="20000"/>
              </a:spcBef>
              <a:buClr>
                <a:schemeClr val="accent1"/>
              </a:buClr>
              <a:buFont typeface="Wingdings" pitchFamily="2" charset="2"/>
              <a:buNone/>
            </a:pPr>
            <a:r>
              <a:rPr lang="en-US" i="1" dirty="0"/>
              <a:t>June 2  Received cash from owner as investment, $3,200.00 Receipt #1.</a:t>
            </a:r>
          </a:p>
        </p:txBody>
      </p:sp>
      <p:sp>
        <p:nvSpPr>
          <p:cNvPr id="172039" name="Rectangle 7"/>
          <p:cNvSpPr>
            <a:spLocks noChangeArrowheads="1"/>
          </p:cNvSpPr>
          <p:nvPr/>
        </p:nvSpPr>
        <p:spPr bwMode="auto">
          <a:xfrm>
            <a:off x="838200" y="3505200"/>
            <a:ext cx="411163" cy="411163"/>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1</a:t>
            </a:r>
          </a:p>
        </p:txBody>
      </p:sp>
      <p:sp>
        <p:nvSpPr>
          <p:cNvPr id="172040" name="Rectangle 8"/>
          <p:cNvSpPr>
            <a:spLocks noChangeArrowheads="1"/>
          </p:cNvSpPr>
          <p:nvPr/>
        </p:nvSpPr>
        <p:spPr bwMode="auto">
          <a:xfrm>
            <a:off x="4932363" y="3581400"/>
            <a:ext cx="411162" cy="411163"/>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4</a:t>
            </a:r>
          </a:p>
        </p:txBody>
      </p:sp>
      <p:grpSp>
        <p:nvGrpSpPr>
          <p:cNvPr id="2" name="Group 9"/>
          <p:cNvGrpSpPr>
            <a:grpSpLocks/>
          </p:cNvGrpSpPr>
          <p:nvPr/>
        </p:nvGrpSpPr>
        <p:grpSpPr bwMode="auto">
          <a:xfrm>
            <a:off x="1905000" y="2667000"/>
            <a:ext cx="4449763" cy="487363"/>
            <a:chOff x="1200" y="1680"/>
            <a:chExt cx="2803" cy="307"/>
          </a:xfrm>
        </p:grpSpPr>
        <p:sp>
          <p:nvSpPr>
            <p:cNvPr id="172042" name="Rectangle 10"/>
            <p:cNvSpPr>
              <a:spLocks noChangeArrowheads="1"/>
            </p:cNvSpPr>
            <p:nvPr/>
          </p:nvSpPr>
          <p:spPr bwMode="auto">
            <a:xfrm>
              <a:off x="1200" y="1728"/>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2</a:t>
              </a:r>
            </a:p>
          </p:txBody>
        </p:sp>
        <p:sp>
          <p:nvSpPr>
            <p:cNvPr id="172043" name="Rectangle 11"/>
            <p:cNvSpPr>
              <a:spLocks noChangeArrowheads="1"/>
            </p:cNvSpPr>
            <p:nvPr/>
          </p:nvSpPr>
          <p:spPr bwMode="auto">
            <a:xfrm>
              <a:off x="3744" y="1680"/>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2</a:t>
              </a:r>
            </a:p>
          </p:txBody>
        </p:sp>
      </p:grpSp>
      <p:sp>
        <p:nvSpPr>
          <p:cNvPr id="172044" name="Text Box 12"/>
          <p:cNvSpPr txBox="1">
            <a:spLocks noChangeArrowheads="1"/>
          </p:cNvSpPr>
          <p:nvPr/>
        </p:nvSpPr>
        <p:spPr bwMode="auto">
          <a:xfrm>
            <a:off x="304800" y="4129088"/>
            <a:ext cx="4362450" cy="396875"/>
          </a:xfrm>
          <a:prstGeom prst="rect">
            <a:avLst/>
          </a:prstGeom>
          <a:noFill/>
          <a:ln w="9525">
            <a:noFill/>
            <a:miter lim="800000"/>
            <a:headEnd/>
            <a:tailEnd/>
          </a:ln>
        </p:spPr>
        <p:txBody>
          <a:bodyPr wrap="none">
            <a:spAutoFit/>
          </a:bodyPr>
          <a:lstStyle/>
          <a:p>
            <a:pPr marL="344488" indent="-344488">
              <a:spcBef>
                <a:spcPct val="20000"/>
              </a:spcBef>
            </a:pPr>
            <a:r>
              <a:rPr lang="en-US" sz="2000">
                <a:latin typeface="Arial" charset="0"/>
                <a:cs typeface="Arial" charset="0"/>
              </a:rPr>
              <a:t>1.	Write the date in the Date column.</a:t>
            </a:r>
          </a:p>
        </p:txBody>
      </p:sp>
      <p:sp>
        <p:nvSpPr>
          <p:cNvPr id="172045" name="Text Box 13"/>
          <p:cNvSpPr txBox="1">
            <a:spLocks noChangeArrowheads="1"/>
          </p:cNvSpPr>
          <p:nvPr/>
        </p:nvSpPr>
        <p:spPr bwMode="auto">
          <a:xfrm>
            <a:off x="304800" y="5834063"/>
            <a:ext cx="8534400" cy="3968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4.	Write the source document number in the Doc. No. column.</a:t>
            </a:r>
            <a:endParaRPr lang="en-US" sz="2000">
              <a:latin typeface="Arial" charset="0"/>
            </a:endParaRPr>
          </a:p>
        </p:txBody>
      </p:sp>
      <p:sp>
        <p:nvSpPr>
          <p:cNvPr id="172046" name="Text Box 14"/>
          <p:cNvSpPr txBox="1">
            <a:spLocks noChangeArrowheads="1"/>
          </p:cNvSpPr>
          <p:nvPr/>
        </p:nvSpPr>
        <p:spPr bwMode="auto">
          <a:xfrm>
            <a:off x="304800" y="5164138"/>
            <a:ext cx="5105400" cy="7016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3.	Write the title of the account credited. Write the credit amount.</a:t>
            </a:r>
          </a:p>
        </p:txBody>
      </p:sp>
      <p:sp>
        <p:nvSpPr>
          <p:cNvPr id="172047" name="Text Box 15"/>
          <p:cNvSpPr txBox="1">
            <a:spLocks noChangeArrowheads="1"/>
          </p:cNvSpPr>
          <p:nvPr/>
        </p:nvSpPr>
        <p:spPr bwMode="auto">
          <a:xfrm>
            <a:off x="304800" y="4494213"/>
            <a:ext cx="5105400" cy="7016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2.	Write the title of the account debited. Write the debit amount.</a:t>
            </a:r>
          </a:p>
        </p:txBody>
      </p:sp>
      <p:grpSp>
        <p:nvGrpSpPr>
          <p:cNvPr id="3" name="Group 16"/>
          <p:cNvGrpSpPr>
            <a:grpSpLocks/>
          </p:cNvGrpSpPr>
          <p:nvPr/>
        </p:nvGrpSpPr>
        <p:grpSpPr bwMode="auto">
          <a:xfrm>
            <a:off x="1905000" y="3703638"/>
            <a:ext cx="5786438" cy="441325"/>
            <a:chOff x="1200" y="2333"/>
            <a:chExt cx="3645" cy="278"/>
          </a:xfrm>
        </p:grpSpPr>
        <p:sp>
          <p:nvSpPr>
            <p:cNvPr id="172049" name="Rectangle 17"/>
            <p:cNvSpPr>
              <a:spLocks noChangeArrowheads="1"/>
            </p:cNvSpPr>
            <p:nvPr/>
          </p:nvSpPr>
          <p:spPr bwMode="auto">
            <a:xfrm>
              <a:off x="1200" y="2352"/>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3</a:t>
              </a:r>
            </a:p>
          </p:txBody>
        </p:sp>
        <p:sp>
          <p:nvSpPr>
            <p:cNvPr id="172050" name="Rectangle 18"/>
            <p:cNvSpPr>
              <a:spLocks noChangeArrowheads="1"/>
            </p:cNvSpPr>
            <p:nvPr/>
          </p:nvSpPr>
          <p:spPr bwMode="auto">
            <a:xfrm>
              <a:off x="4586" y="2333"/>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3</a:t>
              </a:r>
            </a:p>
          </p:txBody>
        </p:sp>
      </p:grpSp>
      <p:sp>
        <p:nvSpPr>
          <p:cNvPr id="20496" name="Rectangle 19"/>
          <p:cNvSpPr>
            <a:spLocks noChangeArrowheads="1"/>
          </p:cNvSpPr>
          <p:nvPr/>
        </p:nvSpPr>
        <p:spPr bwMode="auto">
          <a:xfrm>
            <a:off x="6959600" y="4267200"/>
            <a:ext cx="838200" cy="228600"/>
          </a:xfrm>
          <a:prstGeom prst="rect">
            <a:avLst/>
          </a:prstGeom>
          <a:solidFill>
            <a:schemeClr val="bg1"/>
          </a:solidFill>
          <a:ln w="9525">
            <a:noFill/>
            <a:miter lim="800000"/>
            <a:headEnd/>
            <a:tailEnd/>
          </a:ln>
        </p:spPr>
        <p:txBody>
          <a:bodyPr wrap="none" anchor="ctr"/>
          <a:lstStyle/>
          <a:p>
            <a:pPr algn="ctr"/>
            <a:r>
              <a:rPr lang="en-US" sz="1800">
                <a:latin typeface="Arial" charset="0"/>
              </a:rPr>
              <a:t>Cash</a:t>
            </a:r>
          </a:p>
        </p:txBody>
      </p:sp>
      <p:sp>
        <p:nvSpPr>
          <p:cNvPr id="20497" name="Rectangle 20"/>
          <p:cNvSpPr>
            <a:spLocks noChangeArrowheads="1"/>
          </p:cNvSpPr>
          <p:nvPr/>
        </p:nvSpPr>
        <p:spPr bwMode="auto">
          <a:xfrm>
            <a:off x="6400800" y="5029200"/>
            <a:ext cx="2133600" cy="228600"/>
          </a:xfrm>
          <a:prstGeom prst="rect">
            <a:avLst/>
          </a:prstGeom>
          <a:solidFill>
            <a:schemeClr val="bg1"/>
          </a:solidFill>
          <a:ln w="9525">
            <a:noFill/>
            <a:miter lim="800000"/>
            <a:headEnd/>
            <a:tailEnd/>
          </a:ln>
        </p:spPr>
        <p:txBody>
          <a:bodyPr wrap="none" anchor="ctr"/>
          <a:lstStyle/>
          <a:p>
            <a:pPr algn="ctr"/>
            <a:r>
              <a:rPr lang="en-US" dirty="0">
                <a:latin typeface="Arial" charset="0"/>
              </a:rPr>
              <a:t>Michelle Sullivan</a:t>
            </a:r>
            <a:r>
              <a:rPr lang="en-US" sz="1800" dirty="0">
                <a:latin typeface="Arial" charset="0"/>
              </a:rPr>
              <a:t>, Capital</a:t>
            </a:r>
          </a:p>
        </p:txBody>
      </p:sp>
      <p:sp>
        <p:nvSpPr>
          <p:cNvPr id="20498" name="Rectangle 21"/>
          <p:cNvSpPr>
            <a:spLocks noChangeArrowheads="1"/>
          </p:cNvSpPr>
          <p:nvPr/>
        </p:nvSpPr>
        <p:spPr bwMode="auto">
          <a:xfrm>
            <a:off x="6477000" y="4572000"/>
            <a:ext cx="838200" cy="228600"/>
          </a:xfrm>
          <a:prstGeom prst="rect">
            <a:avLst/>
          </a:prstGeom>
          <a:solidFill>
            <a:schemeClr val="bg1"/>
          </a:solidFill>
          <a:ln w="9525">
            <a:noFill/>
            <a:miter lim="800000"/>
            <a:headEnd/>
            <a:tailEnd/>
          </a:ln>
        </p:spPr>
        <p:txBody>
          <a:bodyPr wrap="none" anchor="ctr"/>
          <a:lstStyle/>
          <a:p>
            <a:pPr algn="ctr"/>
            <a:r>
              <a:rPr lang="en-US" sz="1800" dirty="0">
                <a:latin typeface="Arial" charset="0"/>
              </a:rPr>
              <a:t>3200.00</a:t>
            </a:r>
          </a:p>
        </p:txBody>
      </p:sp>
      <p:sp>
        <p:nvSpPr>
          <p:cNvPr id="20499" name="Rectangle 22"/>
          <p:cNvSpPr>
            <a:spLocks noChangeArrowheads="1"/>
          </p:cNvSpPr>
          <p:nvPr/>
        </p:nvSpPr>
        <p:spPr bwMode="auto">
          <a:xfrm>
            <a:off x="8001000" y="5334000"/>
            <a:ext cx="838200" cy="228600"/>
          </a:xfrm>
          <a:prstGeom prst="rect">
            <a:avLst/>
          </a:prstGeom>
          <a:solidFill>
            <a:schemeClr val="bg1"/>
          </a:solidFill>
          <a:ln w="9525">
            <a:noFill/>
            <a:miter lim="800000"/>
            <a:headEnd/>
            <a:tailEnd/>
          </a:ln>
        </p:spPr>
        <p:txBody>
          <a:bodyPr wrap="none" anchor="ctr"/>
          <a:lstStyle/>
          <a:p>
            <a:pPr algn="ctr"/>
            <a:r>
              <a:rPr lang="en-US" sz="1800" dirty="0">
                <a:latin typeface="Arial" charset="0"/>
              </a:rPr>
              <a:t>3200.00</a:t>
            </a:r>
          </a:p>
        </p:txBody>
      </p:sp>
      <p:sp>
        <p:nvSpPr>
          <p:cNvPr id="172055" name="Rectangle 23"/>
          <p:cNvSpPr>
            <a:spLocks noChangeArrowheads="1"/>
          </p:cNvSpPr>
          <p:nvPr/>
        </p:nvSpPr>
        <p:spPr bwMode="auto">
          <a:xfrm>
            <a:off x="876300" y="3187700"/>
            <a:ext cx="381000" cy="228600"/>
          </a:xfrm>
          <a:prstGeom prst="rect">
            <a:avLst/>
          </a:prstGeom>
          <a:noFill/>
          <a:ln w="9525">
            <a:noFill/>
            <a:miter lim="800000"/>
            <a:headEnd/>
            <a:tailEnd/>
          </a:ln>
        </p:spPr>
        <p:txBody>
          <a:bodyPr wrap="none" anchor="ctr"/>
          <a:lstStyle/>
          <a:p>
            <a:pPr algn="ctr"/>
            <a:r>
              <a:rPr lang="en-US" sz="1600">
                <a:latin typeface="Arial" charset="0"/>
              </a:rPr>
              <a:t>Jun</a:t>
            </a:r>
          </a:p>
        </p:txBody>
      </p:sp>
      <p:sp>
        <p:nvSpPr>
          <p:cNvPr id="172056" name="Rectangle 24"/>
          <p:cNvSpPr>
            <a:spLocks noChangeArrowheads="1"/>
          </p:cNvSpPr>
          <p:nvPr/>
        </p:nvSpPr>
        <p:spPr bwMode="auto">
          <a:xfrm>
            <a:off x="1295400" y="3187700"/>
            <a:ext cx="381000" cy="228600"/>
          </a:xfrm>
          <a:prstGeom prst="rect">
            <a:avLst/>
          </a:prstGeom>
          <a:noFill/>
          <a:ln w="9525">
            <a:noFill/>
            <a:miter lim="800000"/>
            <a:headEnd/>
            <a:tailEnd/>
          </a:ln>
        </p:spPr>
        <p:txBody>
          <a:bodyPr wrap="none" anchor="ctr"/>
          <a:lstStyle/>
          <a:p>
            <a:pPr algn="ctr"/>
            <a:r>
              <a:rPr lang="en-US" sz="1600">
                <a:latin typeface="Arial" charset="0"/>
              </a:rPr>
              <a:t>2</a:t>
            </a:r>
          </a:p>
        </p:txBody>
      </p:sp>
      <p:sp>
        <p:nvSpPr>
          <p:cNvPr id="172057" name="Rectangle 25"/>
          <p:cNvSpPr>
            <a:spLocks noChangeArrowheads="1"/>
          </p:cNvSpPr>
          <p:nvPr/>
        </p:nvSpPr>
        <p:spPr bwMode="auto">
          <a:xfrm>
            <a:off x="1600200" y="3175000"/>
            <a:ext cx="381000" cy="228600"/>
          </a:xfrm>
          <a:prstGeom prst="rect">
            <a:avLst/>
          </a:prstGeom>
          <a:noFill/>
          <a:ln w="9525">
            <a:noFill/>
            <a:miter lim="800000"/>
            <a:headEnd/>
            <a:tailEnd/>
          </a:ln>
        </p:spPr>
        <p:txBody>
          <a:bodyPr wrap="none" anchor="ctr"/>
          <a:lstStyle/>
          <a:p>
            <a:r>
              <a:rPr lang="en-US" sz="1600">
                <a:latin typeface="Arial" charset="0"/>
              </a:rPr>
              <a:t>Cash</a:t>
            </a:r>
          </a:p>
        </p:txBody>
      </p:sp>
      <p:sp>
        <p:nvSpPr>
          <p:cNvPr id="172058" name="Rectangle 26"/>
          <p:cNvSpPr>
            <a:spLocks noChangeArrowheads="1"/>
          </p:cNvSpPr>
          <p:nvPr/>
        </p:nvSpPr>
        <p:spPr bwMode="auto">
          <a:xfrm>
            <a:off x="6400800" y="3200400"/>
            <a:ext cx="685800" cy="228600"/>
          </a:xfrm>
          <a:prstGeom prst="rect">
            <a:avLst/>
          </a:prstGeom>
          <a:noFill/>
          <a:ln w="9525">
            <a:noFill/>
            <a:miter lim="800000"/>
            <a:headEnd/>
            <a:tailEnd/>
          </a:ln>
        </p:spPr>
        <p:txBody>
          <a:bodyPr wrap="none" anchor="ctr"/>
          <a:lstStyle/>
          <a:p>
            <a:pPr algn="ctr"/>
            <a:r>
              <a:rPr lang="en-US" sz="1600" dirty="0">
                <a:latin typeface="Arial" charset="0"/>
              </a:rPr>
              <a:t>3 2 0 0 00</a:t>
            </a:r>
          </a:p>
        </p:txBody>
      </p:sp>
      <p:sp>
        <p:nvSpPr>
          <p:cNvPr id="172059" name="Rectangle 27"/>
          <p:cNvSpPr>
            <a:spLocks noChangeArrowheads="1"/>
          </p:cNvSpPr>
          <p:nvPr/>
        </p:nvSpPr>
        <p:spPr bwMode="auto">
          <a:xfrm>
            <a:off x="1905000" y="3429000"/>
            <a:ext cx="2209800" cy="279400"/>
          </a:xfrm>
          <a:prstGeom prst="rect">
            <a:avLst/>
          </a:prstGeom>
          <a:noFill/>
          <a:ln w="9525">
            <a:noFill/>
            <a:miter lim="800000"/>
            <a:headEnd/>
            <a:tailEnd/>
          </a:ln>
        </p:spPr>
        <p:txBody>
          <a:bodyPr wrap="none" anchor="ctr"/>
          <a:lstStyle/>
          <a:p>
            <a:r>
              <a:rPr lang="en-US" sz="1600" dirty="0">
                <a:latin typeface="Arial" charset="0"/>
              </a:rPr>
              <a:t>Michelle Sullivan, Capital</a:t>
            </a:r>
          </a:p>
        </p:txBody>
      </p:sp>
      <p:sp>
        <p:nvSpPr>
          <p:cNvPr id="172060" name="Rectangle 28"/>
          <p:cNvSpPr>
            <a:spLocks noChangeArrowheads="1"/>
          </p:cNvSpPr>
          <p:nvPr/>
        </p:nvSpPr>
        <p:spPr bwMode="auto">
          <a:xfrm>
            <a:off x="7658100" y="3454400"/>
            <a:ext cx="685800" cy="228600"/>
          </a:xfrm>
          <a:prstGeom prst="rect">
            <a:avLst/>
          </a:prstGeom>
          <a:noFill/>
          <a:ln w="9525">
            <a:noFill/>
            <a:miter lim="800000"/>
            <a:headEnd/>
            <a:tailEnd/>
          </a:ln>
        </p:spPr>
        <p:txBody>
          <a:bodyPr wrap="none" anchor="ctr"/>
          <a:lstStyle/>
          <a:p>
            <a:pPr algn="ctr"/>
            <a:r>
              <a:rPr lang="en-US" sz="1600" dirty="0">
                <a:latin typeface="Arial" charset="0"/>
              </a:rPr>
              <a:t>3 2 0 0 00</a:t>
            </a:r>
          </a:p>
        </p:txBody>
      </p:sp>
      <p:sp>
        <p:nvSpPr>
          <p:cNvPr id="172061" name="Rectangle 29"/>
          <p:cNvSpPr>
            <a:spLocks noChangeArrowheads="1"/>
          </p:cNvSpPr>
          <p:nvPr/>
        </p:nvSpPr>
        <p:spPr bwMode="auto">
          <a:xfrm>
            <a:off x="4902200" y="3200400"/>
            <a:ext cx="381000" cy="228600"/>
          </a:xfrm>
          <a:prstGeom prst="rect">
            <a:avLst/>
          </a:prstGeom>
          <a:noFill/>
          <a:ln w="9525">
            <a:noFill/>
            <a:miter lim="800000"/>
            <a:headEnd/>
            <a:tailEnd/>
          </a:ln>
        </p:spPr>
        <p:txBody>
          <a:bodyPr wrap="none" anchor="ctr"/>
          <a:lstStyle/>
          <a:p>
            <a:r>
              <a:rPr lang="en-US" sz="1600">
                <a:latin typeface="Arial" charset="0"/>
              </a:rPr>
              <a:t>R1</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2056"/>
                                        </p:tgtEl>
                                        <p:attrNameLst>
                                          <p:attrName>style.visibility</p:attrName>
                                        </p:attrNameLst>
                                      </p:cBhvr>
                                      <p:to>
                                        <p:strVal val="visible"/>
                                      </p:to>
                                    </p:set>
                                    <p:animEffect transition="in" filter="dissolve">
                                      <p:cBhvr>
                                        <p:cTn id="7" dur="500"/>
                                        <p:tgtEl>
                                          <p:spTgt spid="17205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2055"/>
                                        </p:tgtEl>
                                        <p:attrNameLst>
                                          <p:attrName>style.visibility</p:attrName>
                                        </p:attrNameLst>
                                      </p:cBhvr>
                                      <p:to>
                                        <p:strVal val="visible"/>
                                      </p:to>
                                    </p:set>
                                    <p:animEffect transition="in" filter="dissolve">
                                      <p:cBhvr>
                                        <p:cTn id="10" dur="500"/>
                                        <p:tgtEl>
                                          <p:spTgt spid="17205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2039"/>
                                        </p:tgtEl>
                                        <p:attrNameLst>
                                          <p:attrName>style.visibility</p:attrName>
                                        </p:attrNameLst>
                                      </p:cBhvr>
                                      <p:to>
                                        <p:strVal val="visible"/>
                                      </p:to>
                                    </p:set>
                                    <p:animEffect transition="in" filter="dissolve">
                                      <p:cBhvr>
                                        <p:cTn id="13" dur="500"/>
                                        <p:tgtEl>
                                          <p:spTgt spid="17203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72044"/>
                                        </p:tgtEl>
                                        <p:attrNameLst>
                                          <p:attrName>style.visibility</p:attrName>
                                        </p:attrNameLst>
                                      </p:cBhvr>
                                      <p:to>
                                        <p:strVal val="visible"/>
                                      </p:to>
                                    </p:set>
                                    <p:animEffect transition="in" filter="dissolve">
                                      <p:cBhvr>
                                        <p:cTn id="16" dur="500"/>
                                        <p:tgtEl>
                                          <p:spTgt spid="17204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7203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72044"/>
                                        </p:tgtEl>
                                        <p:attrNameLst>
                                          <p:attrName>style.visibility</p:attrName>
                                        </p:attrNameLst>
                                      </p:cBhvr>
                                      <p:to>
                                        <p:strVal val="hidden"/>
                                      </p:to>
                                    </p:set>
                                  </p:childTnLst>
                                </p:cTn>
                              </p:par>
                              <p:par>
                                <p:cTn id="23" presetID="9" presetClass="entr" presetSubtype="0" fill="hold" grpId="0" nodeType="withEffect">
                                  <p:stCondLst>
                                    <p:cond delay="0"/>
                                  </p:stCondLst>
                                  <p:childTnLst>
                                    <p:set>
                                      <p:cBhvr>
                                        <p:cTn id="24" dur="1" fill="hold">
                                          <p:stCondLst>
                                            <p:cond delay="0"/>
                                          </p:stCondLst>
                                        </p:cTn>
                                        <p:tgtEl>
                                          <p:spTgt spid="172057"/>
                                        </p:tgtEl>
                                        <p:attrNameLst>
                                          <p:attrName>style.visibility</p:attrName>
                                        </p:attrNameLst>
                                      </p:cBhvr>
                                      <p:to>
                                        <p:strVal val="visible"/>
                                      </p:to>
                                    </p:set>
                                    <p:animEffect transition="in" filter="dissolve">
                                      <p:cBhvr>
                                        <p:cTn id="25" dur="500"/>
                                        <p:tgtEl>
                                          <p:spTgt spid="172057"/>
                                        </p:tgtEl>
                                      </p:cBhvr>
                                    </p:animEffect>
                                  </p:childTnLst>
                                </p:cTn>
                              </p:par>
                              <p:par>
                                <p:cTn id="26" presetID="9"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dissolve">
                                      <p:cBhvr>
                                        <p:cTn id="28" dur="500"/>
                                        <p:tgtEl>
                                          <p:spTgt spid="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72058"/>
                                        </p:tgtEl>
                                        <p:attrNameLst>
                                          <p:attrName>style.visibility</p:attrName>
                                        </p:attrNameLst>
                                      </p:cBhvr>
                                      <p:to>
                                        <p:strVal val="visible"/>
                                      </p:to>
                                    </p:set>
                                    <p:animEffect transition="in" filter="dissolve">
                                      <p:cBhvr>
                                        <p:cTn id="31" dur="500"/>
                                        <p:tgtEl>
                                          <p:spTgt spid="17205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72047"/>
                                        </p:tgtEl>
                                        <p:attrNameLst>
                                          <p:attrName>style.visibility</p:attrName>
                                        </p:attrNameLst>
                                      </p:cBhvr>
                                      <p:to>
                                        <p:strVal val="visible"/>
                                      </p:to>
                                    </p:set>
                                    <p:animEffect transition="in" filter="dissolve">
                                      <p:cBhvr>
                                        <p:cTn id="34" dur="500"/>
                                        <p:tgtEl>
                                          <p:spTgt spid="17204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72047"/>
                                        </p:tgtEl>
                                        <p:attrNameLst>
                                          <p:attrName>style.visibility</p:attrName>
                                        </p:attrNameLst>
                                      </p:cBhvr>
                                      <p:to>
                                        <p:strVal val="hidden"/>
                                      </p:to>
                                    </p:set>
                                  </p:childTnLst>
                                </p:cTn>
                              </p:par>
                              <p:par>
                                <p:cTn id="41" presetID="9" presetClass="entr" presetSubtype="0" fill="hold" grpId="0" nodeType="withEffect">
                                  <p:stCondLst>
                                    <p:cond delay="0"/>
                                  </p:stCondLst>
                                  <p:childTnLst>
                                    <p:set>
                                      <p:cBhvr>
                                        <p:cTn id="42" dur="1" fill="hold">
                                          <p:stCondLst>
                                            <p:cond delay="0"/>
                                          </p:stCondLst>
                                        </p:cTn>
                                        <p:tgtEl>
                                          <p:spTgt spid="172059"/>
                                        </p:tgtEl>
                                        <p:attrNameLst>
                                          <p:attrName>style.visibility</p:attrName>
                                        </p:attrNameLst>
                                      </p:cBhvr>
                                      <p:to>
                                        <p:strVal val="visible"/>
                                      </p:to>
                                    </p:set>
                                    <p:animEffect transition="in" filter="dissolve">
                                      <p:cBhvr>
                                        <p:cTn id="43" dur="500"/>
                                        <p:tgtEl>
                                          <p:spTgt spid="172059"/>
                                        </p:tgtEl>
                                      </p:cBhvr>
                                    </p:animEffect>
                                  </p:childTnLst>
                                </p:cTn>
                              </p:par>
                              <p:par>
                                <p:cTn id="44" presetID="9"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dissolve">
                                      <p:cBhvr>
                                        <p:cTn id="46" dur="500"/>
                                        <p:tgtEl>
                                          <p:spTgt spid="3"/>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72060"/>
                                        </p:tgtEl>
                                        <p:attrNameLst>
                                          <p:attrName>style.visibility</p:attrName>
                                        </p:attrNameLst>
                                      </p:cBhvr>
                                      <p:to>
                                        <p:strVal val="visible"/>
                                      </p:to>
                                    </p:set>
                                    <p:animEffect transition="in" filter="dissolve">
                                      <p:cBhvr>
                                        <p:cTn id="49" dur="500"/>
                                        <p:tgtEl>
                                          <p:spTgt spid="172060"/>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72046"/>
                                        </p:tgtEl>
                                        <p:attrNameLst>
                                          <p:attrName>style.visibility</p:attrName>
                                        </p:attrNameLst>
                                      </p:cBhvr>
                                      <p:to>
                                        <p:strVal val="visible"/>
                                      </p:to>
                                    </p:set>
                                    <p:animEffect transition="in" filter="dissolve">
                                      <p:cBhvr>
                                        <p:cTn id="52" dur="500"/>
                                        <p:tgtEl>
                                          <p:spTgt spid="172046"/>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72046"/>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172061"/>
                                        </p:tgtEl>
                                        <p:attrNameLst>
                                          <p:attrName>style.visibility</p:attrName>
                                        </p:attrNameLst>
                                      </p:cBhvr>
                                      <p:to>
                                        <p:strVal val="visible"/>
                                      </p:to>
                                    </p:set>
                                    <p:animEffect transition="in" filter="dissolve">
                                      <p:cBhvr>
                                        <p:cTn id="61" dur="500"/>
                                        <p:tgtEl>
                                          <p:spTgt spid="17206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72040"/>
                                        </p:tgtEl>
                                        <p:attrNameLst>
                                          <p:attrName>style.visibility</p:attrName>
                                        </p:attrNameLst>
                                      </p:cBhvr>
                                      <p:to>
                                        <p:strVal val="visible"/>
                                      </p:to>
                                    </p:set>
                                    <p:animEffect transition="in" filter="dissolve">
                                      <p:cBhvr>
                                        <p:cTn id="64" dur="500"/>
                                        <p:tgtEl>
                                          <p:spTgt spid="172040"/>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72045"/>
                                        </p:tgtEl>
                                        <p:attrNameLst>
                                          <p:attrName>style.visibility</p:attrName>
                                        </p:attrNameLst>
                                      </p:cBhvr>
                                      <p:to>
                                        <p:strVal val="visible"/>
                                      </p:to>
                                    </p:set>
                                    <p:animEffect transition="in" filter="dissolve">
                                      <p:cBhvr>
                                        <p:cTn id="67" dur="500"/>
                                        <p:tgtEl>
                                          <p:spTgt spid="172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9" grpId="0" animBg="1"/>
      <p:bldP spid="172039" grpId="1" animBg="1"/>
      <p:bldP spid="172040" grpId="0" animBg="1"/>
      <p:bldP spid="172044" grpId="0"/>
      <p:bldP spid="172044" grpId="1"/>
      <p:bldP spid="172045" grpId="0"/>
      <p:bldP spid="172046" grpId="0"/>
      <p:bldP spid="172046" grpId="1"/>
      <p:bldP spid="172047" grpId="0"/>
      <p:bldP spid="172047" grpId="1"/>
      <p:bldP spid="172055" grpId="0"/>
      <p:bldP spid="172056" grpId="0"/>
      <p:bldP spid="172057" grpId="0"/>
      <p:bldP spid="172058" grpId="0"/>
      <p:bldP spid="172059" grpId="0"/>
      <p:bldP spid="172060" grpId="0"/>
      <p:bldP spid="17206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3"/>
          <p:cNvSpPr>
            <a:spLocks noGrp="1" noChangeArrowheads="1"/>
          </p:cNvSpPr>
          <p:nvPr>
            <p:ph type="title"/>
          </p:nvPr>
        </p:nvSpPr>
        <p:spPr/>
        <p:txBody>
          <a:bodyPr/>
          <a:lstStyle/>
          <a:p>
            <a:pPr eaLnBrk="1" hangingPunct="1">
              <a:defRPr/>
            </a:pPr>
            <a:r>
              <a:rPr lang="en-US" sz="2400" dirty="0"/>
              <a:t>on your own 3-1</a:t>
            </a:r>
          </a:p>
        </p:txBody>
      </p:sp>
      <p:sp>
        <p:nvSpPr>
          <p:cNvPr id="29" name="Slide Number Placeholder 2"/>
          <p:cNvSpPr>
            <a:spLocks noGrp="1"/>
          </p:cNvSpPr>
          <p:nvPr>
            <p:ph type="sldNum" sz="quarter" idx="12"/>
          </p:nvPr>
        </p:nvSpPr>
        <p:spPr>
          <a:prstGeom prst="rect">
            <a:avLst/>
          </a:prstGeom>
        </p:spPr>
        <p:txBody>
          <a:bodyPr/>
          <a:lstStyle/>
          <a:p>
            <a:pPr>
              <a:defRPr/>
            </a:pPr>
            <a:fld id="{3E231B6E-09FE-4DFB-83CD-A18A1E67DB7D}" type="slidenum">
              <a:rPr lang="en-US"/>
              <a:pPr>
                <a:defRPr/>
              </a:pPr>
              <a:t>21</a:t>
            </a:fld>
            <a:endParaRPr lang="en-US"/>
          </a:p>
        </p:txBody>
      </p:sp>
      <p:pic>
        <p:nvPicPr>
          <p:cNvPr id="21507" name="Picture 2" descr="C21_grn_0301"/>
          <p:cNvPicPr>
            <a:picLocks noChangeAspect="1" noChangeArrowheads="1"/>
          </p:cNvPicPr>
          <p:nvPr/>
        </p:nvPicPr>
        <p:blipFill>
          <a:blip r:embed="rId2" cstate="print"/>
          <a:srcRect b="48956"/>
          <a:stretch>
            <a:fillRect/>
          </a:stretch>
        </p:blipFill>
        <p:spPr bwMode="auto">
          <a:xfrm>
            <a:off x="533400" y="2057400"/>
            <a:ext cx="8229600" cy="1981200"/>
          </a:xfrm>
          <a:prstGeom prst="rect">
            <a:avLst/>
          </a:prstGeom>
          <a:noFill/>
          <a:ln w="9525">
            <a:noFill/>
            <a:miter lim="800000"/>
            <a:headEnd/>
            <a:tailEnd/>
          </a:ln>
        </p:spPr>
      </p:pic>
      <p:pic>
        <p:nvPicPr>
          <p:cNvPr id="21510" name="Picture 5" descr="C21_blue_0310"/>
          <p:cNvPicPr>
            <a:picLocks noChangeAspect="1" noChangeArrowheads="1"/>
          </p:cNvPicPr>
          <p:nvPr/>
        </p:nvPicPr>
        <p:blipFill>
          <a:blip r:embed="rId3" cstate="print"/>
          <a:srcRect/>
          <a:stretch>
            <a:fillRect/>
          </a:stretch>
        </p:blipFill>
        <p:spPr bwMode="auto">
          <a:xfrm>
            <a:off x="5943600" y="4264025"/>
            <a:ext cx="2895600" cy="1365250"/>
          </a:xfrm>
          <a:prstGeom prst="rect">
            <a:avLst/>
          </a:prstGeom>
          <a:noFill/>
          <a:ln w="9525">
            <a:noFill/>
            <a:miter lim="800000"/>
            <a:headEnd/>
            <a:tailEnd/>
          </a:ln>
        </p:spPr>
      </p:pic>
      <p:sp>
        <p:nvSpPr>
          <p:cNvPr id="21511" name="Text Box 6"/>
          <p:cNvSpPr txBox="1">
            <a:spLocks noChangeArrowheads="1"/>
          </p:cNvSpPr>
          <p:nvPr/>
        </p:nvSpPr>
        <p:spPr bwMode="auto">
          <a:xfrm>
            <a:off x="152400" y="1371600"/>
            <a:ext cx="8915400" cy="369332"/>
          </a:xfrm>
          <a:prstGeom prst="rect">
            <a:avLst/>
          </a:prstGeom>
          <a:noFill/>
          <a:ln w="9525">
            <a:noFill/>
            <a:miter lim="800000"/>
            <a:headEnd/>
            <a:tailEnd/>
          </a:ln>
        </p:spPr>
        <p:txBody>
          <a:bodyPr>
            <a:spAutoFit/>
          </a:bodyPr>
          <a:lstStyle/>
          <a:p>
            <a:pPr>
              <a:spcBef>
                <a:spcPct val="20000"/>
              </a:spcBef>
              <a:buClr>
                <a:schemeClr val="accent1"/>
              </a:buClr>
              <a:buFont typeface="Wingdings" pitchFamily="2" charset="2"/>
              <a:buNone/>
            </a:pPr>
            <a:r>
              <a:rPr lang="en-US" i="1" dirty="0"/>
              <a:t> June 3  Paid cash for supplies, $600.00. Check #1.</a:t>
            </a:r>
          </a:p>
        </p:txBody>
      </p:sp>
      <p:sp>
        <p:nvSpPr>
          <p:cNvPr id="171015" name="Rectangle 7"/>
          <p:cNvSpPr>
            <a:spLocks noChangeArrowheads="1"/>
          </p:cNvSpPr>
          <p:nvPr/>
        </p:nvSpPr>
        <p:spPr bwMode="auto">
          <a:xfrm>
            <a:off x="838200" y="3505200"/>
            <a:ext cx="411163" cy="411163"/>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1</a:t>
            </a:r>
          </a:p>
        </p:txBody>
      </p:sp>
      <p:sp>
        <p:nvSpPr>
          <p:cNvPr id="171016" name="Rectangle 8"/>
          <p:cNvSpPr>
            <a:spLocks noChangeArrowheads="1"/>
          </p:cNvSpPr>
          <p:nvPr/>
        </p:nvSpPr>
        <p:spPr bwMode="auto">
          <a:xfrm>
            <a:off x="4932363" y="3581400"/>
            <a:ext cx="411162" cy="411163"/>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4</a:t>
            </a:r>
          </a:p>
        </p:txBody>
      </p:sp>
      <p:grpSp>
        <p:nvGrpSpPr>
          <p:cNvPr id="2" name="Group 9"/>
          <p:cNvGrpSpPr>
            <a:grpSpLocks/>
          </p:cNvGrpSpPr>
          <p:nvPr/>
        </p:nvGrpSpPr>
        <p:grpSpPr bwMode="auto">
          <a:xfrm>
            <a:off x="1905000" y="2667000"/>
            <a:ext cx="4449763" cy="487363"/>
            <a:chOff x="1200" y="1680"/>
            <a:chExt cx="2803" cy="307"/>
          </a:xfrm>
        </p:grpSpPr>
        <p:sp>
          <p:nvSpPr>
            <p:cNvPr id="171018" name="Rectangle 10"/>
            <p:cNvSpPr>
              <a:spLocks noChangeArrowheads="1"/>
            </p:cNvSpPr>
            <p:nvPr/>
          </p:nvSpPr>
          <p:spPr bwMode="auto">
            <a:xfrm>
              <a:off x="1200" y="1728"/>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2</a:t>
              </a:r>
            </a:p>
          </p:txBody>
        </p:sp>
        <p:sp>
          <p:nvSpPr>
            <p:cNvPr id="171019" name="Rectangle 11"/>
            <p:cNvSpPr>
              <a:spLocks noChangeArrowheads="1"/>
            </p:cNvSpPr>
            <p:nvPr/>
          </p:nvSpPr>
          <p:spPr bwMode="auto">
            <a:xfrm>
              <a:off x="3744" y="1680"/>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2</a:t>
              </a:r>
            </a:p>
          </p:txBody>
        </p:sp>
      </p:grpSp>
      <p:sp>
        <p:nvSpPr>
          <p:cNvPr id="171020" name="Text Box 12"/>
          <p:cNvSpPr txBox="1">
            <a:spLocks noChangeArrowheads="1"/>
          </p:cNvSpPr>
          <p:nvPr/>
        </p:nvSpPr>
        <p:spPr bwMode="auto">
          <a:xfrm>
            <a:off x="304800" y="4129088"/>
            <a:ext cx="4362450" cy="396875"/>
          </a:xfrm>
          <a:prstGeom prst="rect">
            <a:avLst/>
          </a:prstGeom>
          <a:noFill/>
          <a:ln w="9525">
            <a:noFill/>
            <a:miter lim="800000"/>
            <a:headEnd/>
            <a:tailEnd/>
          </a:ln>
        </p:spPr>
        <p:txBody>
          <a:bodyPr wrap="none">
            <a:spAutoFit/>
          </a:bodyPr>
          <a:lstStyle/>
          <a:p>
            <a:pPr marL="344488" indent="-344488">
              <a:spcBef>
                <a:spcPct val="20000"/>
              </a:spcBef>
            </a:pPr>
            <a:r>
              <a:rPr lang="en-US" sz="2000">
                <a:latin typeface="Arial" charset="0"/>
                <a:cs typeface="Arial" charset="0"/>
              </a:rPr>
              <a:t>1.	Write the date in the Date column.</a:t>
            </a:r>
          </a:p>
        </p:txBody>
      </p:sp>
      <p:sp>
        <p:nvSpPr>
          <p:cNvPr id="171021" name="Text Box 13"/>
          <p:cNvSpPr txBox="1">
            <a:spLocks noChangeArrowheads="1"/>
          </p:cNvSpPr>
          <p:nvPr/>
        </p:nvSpPr>
        <p:spPr bwMode="auto">
          <a:xfrm>
            <a:off x="304800" y="5834063"/>
            <a:ext cx="8534400" cy="3968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4.	Write the source document number in the Doc. No. column.</a:t>
            </a:r>
            <a:endParaRPr lang="en-US" sz="2000">
              <a:latin typeface="Arial" charset="0"/>
            </a:endParaRPr>
          </a:p>
        </p:txBody>
      </p:sp>
      <p:sp>
        <p:nvSpPr>
          <p:cNvPr id="171022" name="Text Box 14"/>
          <p:cNvSpPr txBox="1">
            <a:spLocks noChangeArrowheads="1"/>
          </p:cNvSpPr>
          <p:nvPr/>
        </p:nvSpPr>
        <p:spPr bwMode="auto">
          <a:xfrm>
            <a:off x="304800" y="5164138"/>
            <a:ext cx="5105400" cy="7016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3.	Write the title of the account credited. Write the credit amount.</a:t>
            </a:r>
          </a:p>
        </p:txBody>
      </p:sp>
      <p:sp>
        <p:nvSpPr>
          <p:cNvPr id="171023" name="Text Box 15"/>
          <p:cNvSpPr txBox="1">
            <a:spLocks noChangeArrowheads="1"/>
          </p:cNvSpPr>
          <p:nvPr/>
        </p:nvSpPr>
        <p:spPr bwMode="auto">
          <a:xfrm>
            <a:off x="304800" y="4494213"/>
            <a:ext cx="5105400" cy="7016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2.	Write the title of the account debited. Write the debit amount.</a:t>
            </a:r>
          </a:p>
        </p:txBody>
      </p:sp>
      <p:grpSp>
        <p:nvGrpSpPr>
          <p:cNvPr id="3" name="Group 16"/>
          <p:cNvGrpSpPr>
            <a:grpSpLocks/>
          </p:cNvGrpSpPr>
          <p:nvPr/>
        </p:nvGrpSpPr>
        <p:grpSpPr bwMode="auto">
          <a:xfrm>
            <a:off x="1905000" y="3703638"/>
            <a:ext cx="5786438" cy="441325"/>
            <a:chOff x="1200" y="2333"/>
            <a:chExt cx="3645" cy="278"/>
          </a:xfrm>
        </p:grpSpPr>
        <p:sp>
          <p:nvSpPr>
            <p:cNvPr id="171025" name="Rectangle 17"/>
            <p:cNvSpPr>
              <a:spLocks noChangeArrowheads="1"/>
            </p:cNvSpPr>
            <p:nvPr/>
          </p:nvSpPr>
          <p:spPr bwMode="auto">
            <a:xfrm>
              <a:off x="1200" y="2352"/>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3</a:t>
              </a:r>
            </a:p>
          </p:txBody>
        </p:sp>
        <p:sp>
          <p:nvSpPr>
            <p:cNvPr id="171026" name="Rectangle 18"/>
            <p:cNvSpPr>
              <a:spLocks noChangeArrowheads="1"/>
            </p:cNvSpPr>
            <p:nvPr/>
          </p:nvSpPr>
          <p:spPr bwMode="auto">
            <a:xfrm>
              <a:off x="4586" y="2333"/>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3</a:t>
              </a:r>
            </a:p>
          </p:txBody>
        </p:sp>
      </p:grpSp>
      <p:sp>
        <p:nvSpPr>
          <p:cNvPr id="21520" name="Rectangle 19"/>
          <p:cNvSpPr>
            <a:spLocks noChangeArrowheads="1"/>
          </p:cNvSpPr>
          <p:nvPr/>
        </p:nvSpPr>
        <p:spPr bwMode="auto">
          <a:xfrm>
            <a:off x="6959600" y="4267200"/>
            <a:ext cx="838200" cy="228600"/>
          </a:xfrm>
          <a:prstGeom prst="rect">
            <a:avLst/>
          </a:prstGeom>
          <a:solidFill>
            <a:schemeClr val="bg1"/>
          </a:solidFill>
          <a:ln w="9525">
            <a:noFill/>
            <a:miter lim="800000"/>
            <a:headEnd/>
            <a:tailEnd/>
          </a:ln>
        </p:spPr>
        <p:txBody>
          <a:bodyPr wrap="none" anchor="ctr"/>
          <a:lstStyle/>
          <a:p>
            <a:pPr algn="ctr"/>
            <a:r>
              <a:rPr lang="en-US" sz="1800">
                <a:latin typeface="Arial" charset="0"/>
              </a:rPr>
              <a:t>Supplies</a:t>
            </a:r>
          </a:p>
        </p:txBody>
      </p:sp>
      <p:sp>
        <p:nvSpPr>
          <p:cNvPr id="21521" name="Rectangle 20"/>
          <p:cNvSpPr>
            <a:spLocks noChangeArrowheads="1"/>
          </p:cNvSpPr>
          <p:nvPr/>
        </p:nvSpPr>
        <p:spPr bwMode="auto">
          <a:xfrm>
            <a:off x="6400800" y="5029200"/>
            <a:ext cx="2133600" cy="228600"/>
          </a:xfrm>
          <a:prstGeom prst="rect">
            <a:avLst/>
          </a:prstGeom>
          <a:solidFill>
            <a:schemeClr val="bg1"/>
          </a:solidFill>
          <a:ln w="9525">
            <a:noFill/>
            <a:miter lim="800000"/>
            <a:headEnd/>
            <a:tailEnd/>
          </a:ln>
        </p:spPr>
        <p:txBody>
          <a:bodyPr wrap="none" anchor="ctr"/>
          <a:lstStyle/>
          <a:p>
            <a:pPr algn="ctr"/>
            <a:r>
              <a:rPr lang="en-US" sz="1800">
                <a:latin typeface="Arial" charset="0"/>
              </a:rPr>
              <a:t>Cash</a:t>
            </a:r>
          </a:p>
        </p:txBody>
      </p:sp>
      <p:sp>
        <p:nvSpPr>
          <p:cNvPr id="21522" name="Rectangle 21"/>
          <p:cNvSpPr>
            <a:spLocks noChangeArrowheads="1"/>
          </p:cNvSpPr>
          <p:nvPr/>
        </p:nvSpPr>
        <p:spPr bwMode="auto">
          <a:xfrm>
            <a:off x="6477000" y="4572000"/>
            <a:ext cx="838200" cy="228600"/>
          </a:xfrm>
          <a:prstGeom prst="rect">
            <a:avLst/>
          </a:prstGeom>
          <a:solidFill>
            <a:schemeClr val="bg1"/>
          </a:solidFill>
          <a:ln w="9525">
            <a:noFill/>
            <a:miter lim="800000"/>
            <a:headEnd/>
            <a:tailEnd/>
          </a:ln>
        </p:spPr>
        <p:txBody>
          <a:bodyPr wrap="none" anchor="ctr"/>
          <a:lstStyle/>
          <a:p>
            <a:pPr algn="ctr"/>
            <a:r>
              <a:rPr lang="en-US" dirty="0">
                <a:latin typeface="Arial" charset="0"/>
              </a:rPr>
              <a:t>60</a:t>
            </a:r>
            <a:r>
              <a:rPr lang="en-US" sz="1800" dirty="0">
                <a:latin typeface="Arial" charset="0"/>
              </a:rPr>
              <a:t>0.00</a:t>
            </a:r>
          </a:p>
        </p:txBody>
      </p:sp>
      <p:sp>
        <p:nvSpPr>
          <p:cNvPr id="21523" name="Rectangle 22"/>
          <p:cNvSpPr>
            <a:spLocks noChangeArrowheads="1"/>
          </p:cNvSpPr>
          <p:nvPr/>
        </p:nvSpPr>
        <p:spPr bwMode="auto">
          <a:xfrm>
            <a:off x="8001000" y="5334000"/>
            <a:ext cx="838200" cy="228600"/>
          </a:xfrm>
          <a:prstGeom prst="rect">
            <a:avLst/>
          </a:prstGeom>
          <a:solidFill>
            <a:schemeClr val="bg1"/>
          </a:solidFill>
          <a:ln w="9525">
            <a:noFill/>
            <a:miter lim="800000"/>
            <a:headEnd/>
            <a:tailEnd/>
          </a:ln>
        </p:spPr>
        <p:txBody>
          <a:bodyPr wrap="none" anchor="ctr"/>
          <a:lstStyle/>
          <a:p>
            <a:pPr algn="ctr"/>
            <a:r>
              <a:rPr lang="en-US" dirty="0">
                <a:latin typeface="Arial" charset="0"/>
              </a:rPr>
              <a:t>60</a:t>
            </a:r>
            <a:r>
              <a:rPr lang="en-US" sz="1800" dirty="0">
                <a:latin typeface="Arial" charset="0"/>
              </a:rPr>
              <a:t>0.00</a:t>
            </a:r>
          </a:p>
        </p:txBody>
      </p:sp>
      <p:sp>
        <p:nvSpPr>
          <p:cNvPr id="171032" name="Rectangle 24"/>
          <p:cNvSpPr>
            <a:spLocks noChangeArrowheads="1"/>
          </p:cNvSpPr>
          <p:nvPr/>
        </p:nvSpPr>
        <p:spPr bwMode="auto">
          <a:xfrm>
            <a:off x="1295400" y="3187700"/>
            <a:ext cx="381000" cy="228600"/>
          </a:xfrm>
          <a:prstGeom prst="rect">
            <a:avLst/>
          </a:prstGeom>
          <a:noFill/>
          <a:ln w="9525">
            <a:noFill/>
            <a:miter lim="800000"/>
            <a:headEnd/>
            <a:tailEnd/>
          </a:ln>
        </p:spPr>
        <p:txBody>
          <a:bodyPr wrap="none" anchor="ctr"/>
          <a:lstStyle/>
          <a:p>
            <a:pPr algn="ctr"/>
            <a:r>
              <a:rPr lang="en-US" sz="1600">
                <a:latin typeface="Arial" charset="0"/>
              </a:rPr>
              <a:t>3</a:t>
            </a:r>
          </a:p>
        </p:txBody>
      </p:sp>
      <p:sp>
        <p:nvSpPr>
          <p:cNvPr id="171033" name="Rectangle 25"/>
          <p:cNvSpPr>
            <a:spLocks noChangeArrowheads="1"/>
          </p:cNvSpPr>
          <p:nvPr/>
        </p:nvSpPr>
        <p:spPr bwMode="auto">
          <a:xfrm>
            <a:off x="1600200" y="3175000"/>
            <a:ext cx="990600" cy="254000"/>
          </a:xfrm>
          <a:prstGeom prst="rect">
            <a:avLst/>
          </a:prstGeom>
          <a:noFill/>
          <a:ln w="9525">
            <a:noFill/>
            <a:miter lim="800000"/>
            <a:headEnd/>
            <a:tailEnd/>
          </a:ln>
        </p:spPr>
        <p:txBody>
          <a:bodyPr wrap="none" anchor="ctr"/>
          <a:lstStyle/>
          <a:p>
            <a:r>
              <a:rPr lang="en-US" sz="1600">
                <a:latin typeface="Arial" charset="0"/>
              </a:rPr>
              <a:t>Supplies</a:t>
            </a:r>
          </a:p>
        </p:txBody>
      </p:sp>
      <p:sp>
        <p:nvSpPr>
          <p:cNvPr id="171034" name="Rectangle 26"/>
          <p:cNvSpPr>
            <a:spLocks noChangeArrowheads="1"/>
          </p:cNvSpPr>
          <p:nvPr/>
        </p:nvSpPr>
        <p:spPr bwMode="auto">
          <a:xfrm>
            <a:off x="6464300" y="3200400"/>
            <a:ext cx="685800" cy="228600"/>
          </a:xfrm>
          <a:prstGeom prst="rect">
            <a:avLst/>
          </a:prstGeom>
          <a:noFill/>
          <a:ln w="9525">
            <a:noFill/>
            <a:miter lim="800000"/>
            <a:headEnd/>
            <a:tailEnd/>
          </a:ln>
        </p:spPr>
        <p:txBody>
          <a:bodyPr wrap="none" anchor="ctr"/>
          <a:lstStyle/>
          <a:p>
            <a:pPr algn="ctr"/>
            <a:r>
              <a:rPr lang="en-US" sz="1600" dirty="0">
                <a:latin typeface="Arial" charset="0"/>
              </a:rPr>
              <a:t>6 0 0 00</a:t>
            </a:r>
          </a:p>
        </p:txBody>
      </p:sp>
      <p:sp>
        <p:nvSpPr>
          <p:cNvPr id="171035" name="Rectangle 27"/>
          <p:cNvSpPr>
            <a:spLocks noChangeArrowheads="1"/>
          </p:cNvSpPr>
          <p:nvPr/>
        </p:nvSpPr>
        <p:spPr bwMode="auto">
          <a:xfrm>
            <a:off x="1905000" y="3454400"/>
            <a:ext cx="2209800" cy="279400"/>
          </a:xfrm>
          <a:prstGeom prst="rect">
            <a:avLst/>
          </a:prstGeom>
          <a:noFill/>
          <a:ln w="9525">
            <a:noFill/>
            <a:miter lim="800000"/>
            <a:headEnd/>
            <a:tailEnd/>
          </a:ln>
        </p:spPr>
        <p:txBody>
          <a:bodyPr wrap="none" anchor="ctr"/>
          <a:lstStyle/>
          <a:p>
            <a:r>
              <a:rPr lang="en-US" sz="1600">
                <a:latin typeface="Arial" charset="0"/>
              </a:rPr>
              <a:t>Cash</a:t>
            </a:r>
          </a:p>
        </p:txBody>
      </p:sp>
      <p:sp>
        <p:nvSpPr>
          <p:cNvPr id="171036" name="Rectangle 28"/>
          <p:cNvSpPr>
            <a:spLocks noChangeArrowheads="1"/>
          </p:cNvSpPr>
          <p:nvPr/>
        </p:nvSpPr>
        <p:spPr bwMode="auto">
          <a:xfrm>
            <a:off x="4902200" y="3200400"/>
            <a:ext cx="381000" cy="228600"/>
          </a:xfrm>
          <a:prstGeom prst="rect">
            <a:avLst/>
          </a:prstGeom>
          <a:noFill/>
          <a:ln w="9525">
            <a:noFill/>
            <a:miter lim="800000"/>
            <a:headEnd/>
            <a:tailEnd/>
          </a:ln>
        </p:spPr>
        <p:txBody>
          <a:bodyPr wrap="none" anchor="ctr"/>
          <a:lstStyle/>
          <a:p>
            <a:r>
              <a:rPr lang="en-US" sz="1600">
                <a:latin typeface="Arial" charset="0"/>
              </a:rPr>
              <a:t>C1</a:t>
            </a:r>
          </a:p>
        </p:txBody>
      </p:sp>
      <p:sp>
        <p:nvSpPr>
          <p:cNvPr id="171037" name="Rectangle 29"/>
          <p:cNvSpPr>
            <a:spLocks noChangeArrowheads="1"/>
          </p:cNvSpPr>
          <p:nvPr/>
        </p:nvSpPr>
        <p:spPr bwMode="auto">
          <a:xfrm>
            <a:off x="7734300" y="3454400"/>
            <a:ext cx="685800" cy="228600"/>
          </a:xfrm>
          <a:prstGeom prst="rect">
            <a:avLst/>
          </a:prstGeom>
          <a:noFill/>
          <a:ln w="9525">
            <a:noFill/>
            <a:miter lim="800000"/>
            <a:headEnd/>
            <a:tailEnd/>
          </a:ln>
        </p:spPr>
        <p:txBody>
          <a:bodyPr wrap="none" anchor="ctr"/>
          <a:lstStyle/>
          <a:p>
            <a:pPr algn="ctr"/>
            <a:r>
              <a:rPr lang="en-US" sz="1600" dirty="0">
                <a:latin typeface="Arial" charset="0"/>
              </a:rPr>
              <a:t>6 0 0 00</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1032"/>
                                        </p:tgtEl>
                                        <p:attrNameLst>
                                          <p:attrName>style.visibility</p:attrName>
                                        </p:attrNameLst>
                                      </p:cBhvr>
                                      <p:to>
                                        <p:strVal val="visible"/>
                                      </p:to>
                                    </p:set>
                                    <p:animEffect transition="in" filter="dissolve">
                                      <p:cBhvr>
                                        <p:cTn id="7" dur="500"/>
                                        <p:tgtEl>
                                          <p:spTgt spid="17103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1015"/>
                                        </p:tgtEl>
                                        <p:attrNameLst>
                                          <p:attrName>style.visibility</p:attrName>
                                        </p:attrNameLst>
                                      </p:cBhvr>
                                      <p:to>
                                        <p:strVal val="visible"/>
                                      </p:to>
                                    </p:set>
                                    <p:animEffect transition="in" filter="dissolve">
                                      <p:cBhvr>
                                        <p:cTn id="10" dur="500"/>
                                        <p:tgtEl>
                                          <p:spTgt spid="1710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1020"/>
                                        </p:tgtEl>
                                        <p:attrNameLst>
                                          <p:attrName>style.visibility</p:attrName>
                                        </p:attrNameLst>
                                      </p:cBhvr>
                                      <p:to>
                                        <p:strVal val="visible"/>
                                      </p:to>
                                    </p:set>
                                    <p:animEffect transition="in" filter="dissolve">
                                      <p:cBhvr>
                                        <p:cTn id="13" dur="500"/>
                                        <p:tgtEl>
                                          <p:spTgt spid="17102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71015"/>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171020"/>
                                        </p:tgtEl>
                                        <p:attrNameLst>
                                          <p:attrName>style.visibility</p:attrName>
                                        </p:attrNameLst>
                                      </p:cBhvr>
                                      <p:to>
                                        <p:strVal val="hidden"/>
                                      </p:to>
                                    </p:set>
                                  </p:childTnLst>
                                </p:cTn>
                              </p:par>
                              <p:par>
                                <p:cTn id="20" presetID="9" presetClass="entr" presetSubtype="0" fill="hold" grpId="0" nodeType="withEffect">
                                  <p:stCondLst>
                                    <p:cond delay="0"/>
                                  </p:stCondLst>
                                  <p:childTnLst>
                                    <p:set>
                                      <p:cBhvr>
                                        <p:cTn id="21" dur="1" fill="hold">
                                          <p:stCondLst>
                                            <p:cond delay="0"/>
                                          </p:stCondLst>
                                        </p:cTn>
                                        <p:tgtEl>
                                          <p:spTgt spid="171033"/>
                                        </p:tgtEl>
                                        <p:attrNameLst>
                                          <p:attrName>style.visibility</p:attrName>
                                        </p:attrNameLst>
                                      </p:cBhvr>
                                      <p:to>
                                        <p:strVal val="visible"/>
                                      </p:to>
                                    </p:set>
                                    <p:animEffect transition="in" filter="dissolve">
                                      <p:cBhvr>
                                        <p:cTn id="22" dur="500"/>
                                        <p:tgtEl>
                                          <p:spTgt spid="171033"/>
                                        </p:tgtEl>
                                      </p:cBhvr>
                                    </p:animEffect>
                                  </p:childTnLst>
                                </p:cTn>
                              </p:par>
                              <p:par>
                                <p:cTn id="23" presetID="9"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71034"/>
                                        </p:tgtEl>
                                        <p:attrNameLst>
                                          <p:attrName>style.visibility</p:attrName>
                                        </p:attrNameLst>
                                      </p:cBhvr>
                                      <p:to>
                                        <p:strVal val="visible"/>
                                      </p:to>
                                    </p:set>
                                    <p:animEffect transition="in" filter="dissolve">
                                      <p:cBhvr>
                                        <p:cTn id="28" dur="500"/>
                                        <p:tgtEl>
                                          <p:spTgt spid="17103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71023"/>
                                        </p:tgtEl>
                                        <p:attrNameLst>
                                          <p:attrName>style.visibility</p:attrName>
                                        </p:attrNameLst>
                                      </p:cBhvr>
                                      <p:to>
                                        <p:strVal val="visible"/>
                                      </p:to>
                                    </p:set>
                                    <p:animEffect transition="in" filter="dissolve">
                                      <p:cBhvr>
                                        <p:cTn id="31" dur="500"/>
                                        <p:tgtEl>
                                          <p:spTgt spid="17102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71023"/>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2"/>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dissolve">
                                      <p:cBhvr>
                                        <p:cTn id="40" dur="500"/>
                                        <p:tgtEl>
                                          <p:spTgt spid="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71035"/>
                                        </p:tgtEl>
                                        <p:attrNameLst>
                                          <p:attrName>style.visibility</p:attrName>
                                        </p:attrNameLst>
                                      </p:cBhvr>
                                      <p:to>
                                        <p:strVal val="visible"/>
                                      </p:to>
                                    </p:set>
                                    <p:animEffect transition="in" filter="dissolve">
                                      <p:cBhvr>
                                        <p:cTn id="43" dur="500"/>
                                        <p:tgtEl>
                                          <p:spTgt spid="17103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71037"/>
                                        </p:tgtEl>
                                        <p:attrNameLst>
                                          <p:attrName>style.visibility</p:attrName>
                                        </p:attrNameLst>
                                      </p:cBhvr>
                                      <p:to>
                                        <p:strVal val="visible"/>
                                      </p:to>
                                    </p:set>
                                    <p:animEffect transition="in" filter="dissolve">
                                      <p:cBhvr>
                                        <p:cTn id="46" dur="500"/>
                                        <p:tgtEl>
                                          <p:spTgt spid="17103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71022"/>
                                        </p:tgtEl>
                                        <p:attrNameLst>
                                          <p:attrName>style.visibility</p:attrName>
                                        </p:attrNameLst>
                                      </p:cBhvr>
                                      <p:to>
                                        <p:strVal val="visible"/>
                                      </p:to>
                                    </p:set>
                                    <p:animEffect transition="in" filter="dissolve">
                                      <p:cBhvr>
                                        <p:cTn id="49" dur="500"/>
                                        <p:tgtEl>
                                          <p:spTgt spid="171022"/>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171022"/>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3"/>
                                        </p:tgtEl>
                                        <p:attrNameLst>
                                          <p:attrName>style.visibility</p:attrName>
                                        </p:attrNameLst>
                                      </p:cBhvr>
                                      <p:to>
                                        <p:strVal val="hidden"/>
                                      </p:to>
                                    </p:set>
                                  </p:childTnLst>
                                </p:cTn>
                              </p:par>
                              <p:par>
                                <p:cTn id="56" presetID="9" presetClass="entr" presetSubtype="0" fill="hold" grpId="0" nodeType="withEffect">
                                  <p:stCondLst>
                                    <p:cond delay="0"/>
                                  </p:stCondLst>
                                  <p:childTnLst>
                                    <p:set>
                                      <p:cBhvr>
                                        <p:cTn id="57" dur="1" fill="hold">
                                          <p:stCondLst>
                                            <p:cond delay="0"/>
                                          </p:stCondLst>
                                        </p:cTn>
                                        <p:tgtEl>
                                          <p:spTgt spid="171036"/>
                                        </p:tgtEl>
                                        <p:attrNameLst>
                                          <p:attrName>style.visibility</p:attrName>
                                        </p:attrNameLst>
                                      </p:cBhvr>
                                      <p:to>
                                        <p:strVal val="visible"/>
                                      </p:to>
                                    </p:set>
                                    <p:animEffect transition="in" filter="dissolve">
                                      <p:cBhvr>
                                        <p:cTn id="58" dur="500"/>
                                        <p:tgtEl>
                                          <p:spTgt spid="17103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71016"/>
                                        </p:tgtEl>
                                        <p:attrNameLst>
                                          <p:attrName>style.visibility</p:attrName>
                                        </p:attrNameLst>
                                      </p:cBhvr>
                                      <p:to>
                                        <p:strVal val="visible"/>
                                      </p:to>
                                    </p:set>
                                    <p:animEffect transition="in" filter="dissolve">
                                      <p:cBhvr>
                                        <p:cTn id="61" dur="500"/>
                                        <p:tgtEl>
                                          <p:spTgt spid="17101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71021"/>
                                        </p:tgtEl>
                                        <p:attrNameLst>
                                          <p:attrName>style.visibility</p:attrName>
                                        </p:attrNameLst>
                                      </p:cBhvr>
                                      <p:to>
                                        <p:strVal val="visible"/>
                                      </p:to>
                                    </p:set>
                                    <p:animEffect transition="in" filter="dissolve">
                                      <p:cBhvr>
                                        <p:cTn id="64" dur="500"/>
                                        <p:tgtEl>
                                          <p:spTgt spid="171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5" grpId="0" animBg="1"/>
      <p:bldP spid="171015" grpId="1" animBg="1"/>
      <p:bldP spid="171016" grpId="0" animBg="1"/>
      <p:bldP spid="171020" grpId="0"/>
      <p:bldP spid="171020" grpId="1"/>
      <p:bldP spid="171021" grpId="0"/>
      <p:bldP spid="171022" grpId="0"/>
      <p:bldP spid="171022" grpId="1"/>
      <p:bldP spid="171023" grpId="0"/>
      <p:bldP spid="171023" grpId="1"/>
      <p:bldP spid="171032" grpId="0"/>
      <p:bldP spid="171033" grpId="0"/>
      <p:bldP spid="171034" grpId="0"/>
      <p:bldP spid="171035" grpId="0"/>
      <p:bldP spid="171036" grpId="0"/>
      <p:bldP spid="1710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600200"/>
            <a:ext cx="914400" cy="5257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t>Learning Objectives</a:t>
            </a:r>
          </a:p>
        </p:txBody>
      </p:sp>
      <p:sp>
        <p:nvSpPr>
          <p:cNvPr id="7" name="Wave 6"/>
          <p:cNvSpPr/>
          <p:nvPr/>
        </p:nvSpPr>
        <p:spPr>
          <a:xfrm>
            <a:off x="0" y="6400800"/>
            <a:ext cx="9144000" cy="457200"/>
          </a:xfrm>
          <a:prstGeom prst="wave">
            <a:avLst/>
          </a:prstGeom>
          <a:solidFill>
            <a:srgbClr val="0066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Rectangle 7"/>
          <p:cNvSpPr/>
          <p:nvPr/>
        </p:nvSpPr>
        <p:spPr>
          <a:xfrm>
            <a:off x="0" y="6583680"/>
            <a:ext cx="9144000"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6600"/>
                </a:solidFill>
              </a:rPr>
              <a:t>© 2014 Cengage Learning. All Rights Reserved.</a:t>
            </a:r>
          </a:p>
        </p:txBody>
      </p:sp>
      <p:sp>
        <p:nvSpPr>
          <p:cNvPr id="9" name="TextBox 8"/>
          <p:cNvSpPr txBox="1"/>
          <p:nvPr/>
        </p:nvSpPr>
        <p:spPr>
          <a:xfrm>
            <a:off x="1828801" y="2514600"/>
            <a:ext cx="6400800" cy="1723549"/>
          </a:xfrm>
          <a:prstGeom prst="rect">
            <a:avLst/>
          </a:prstGeom>
          <a:noFill/>
        </p:spPr>
        <p:txBody>
          <a:bodyPr wrap="square" rtlCol="0">
            <a:spAutoFit/>
          </a:bodyPr>
          <a:lstStyle/>
          <a:p>
            <a:pPr marL="685800" indent="-685800">
              <a:spcAft>
                <a:spcPts val="1200"/>
              </a:spcAft>
            </a:pPr>
            <a:r>
              <a:rPr lang="en-US" sz="2400" b="1" dirty="0"/>
              <a:t>LO</a:t>
            </a:r>
            <a:r>
              <a:rPr lang="en-US" sz="2400" b="1" dirty="0">
                <a:solidFill>
                  <a:srgbClr val="FF0000"/>
                </a:solidFill>
              </a:rPr>
              <a:t>4</a:t>
            </a:r>
            <a:r>
              <a:rPr lang="en-US" sz="2400" dirty="0"/>
              <a:t>	Analyze and record cash transactions using source documents.</a:t>
            </a:r>
          </a:p>
          <a:p>
            <a:pPr marL="685800" indent="-685800">
              <a:spcAft>
                <a:spcPts val="1200"/>
              </a:spcAft>
            </a:pPr>
            <a:r>
              <a:rPr lang="en-US" sz="2400" b="1" dirty="0"/>
              <a:t>LO</a:t>
            </a:r>
            <a:r>
              <a:rPr lang="en-US" sz="2400" b="1" dirty="0">
                <a:solidFill>
                  <a:srgbClr val="FF0000"/>
                </a:solidFill>
              </a:rPr>
              <a:t>5</a:t>
            </a:r>
            <a:r>
              <a:rPr lang="en-US" sz="2400" dirty="0"/>
              <a:t>	Analyze and record transactions for buying and paying on account.</a:t>
            </a:r>
          </a:p>
        </p:txBody>
      </p:sp>
      <p:pic>
        <p:nvPicPr>
          <p:cNvPr id="1026" name="Picture 2"/>
          <p:cNvPicPr>
            <a:picLocks noChangeAspect="1" noChangeArrowheads="1"/>
          </p:cNvPicPr>
          <p:nvPr/>
        </p:nvPicPr>
        <p:blipFill>
          <a:blip r:embed="rId2" cstate="print"/>
          <a:srcRect/>
          <a:stretch>
            <a:fillRect/>
          </a:stretch>
        </p:blipFill>
        <p:spPr bwMode="auto">
          <a:xfrm>
            <a:off x="0" y="0"/>
            <a:ext cx="9144000" cy="2202726"/>
          </a:xfrm>
          <a:prstGeom prst="rect">
            <a:avLst/>
          </a:prstGeom>
          <a:noFill/>
          <a:ln w="9525">
            <a:noFill/>
            <a:miter lim="800000"/>
            <a:headEnd/>
            <a:tailEnd/>
          </a:ln>
        </p:spPr>
      </p:pic>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Paid Cash for Insurance</a:t>
            </a:r>
          </a:p>
        </p:txBody>
      </p:sp>
      <p:sp>
        <p:nvSpPr>
          <p:cNvPr id="4" name="Slide Number Placeholder 3"/>
          <p:cNvSpPr>
            <a:spLocks noGrp="1"/>
          </p:cNvSpPr>
          <p:nvPr>
            <p:ph type="sldNum" sz="quarter" idx="12"/>
          </p:nvPr>
        </p:nvSpPr>
        <p:spPr/>
        <p:txBody>
          <a:bodyPr/>
          <a:lstStyle/>
          <a:p>
            <a:r>
              <a:rPr lang="en-US"/>
              <a:t>SLIDE </a:t>
            </a:r>
            <a:fld id="{FCD2455E-EC1D-45EA-B6B2-90AB88848CFD}" type="slidenum">
              <a:rPr lang="en-US" smtClean="0"/>
              <a:pPr/>
              <a:t>23</a:t>
            </a:fld>
            <a:endParaRPr lang="en-US" dirty="0"/>
          </a:p>
        </p:txBody>
      </p:sp>
      <p:sp>
        <p:nvSpPr>
          <p:cNvPr id="12" name="TextBox 11"/>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LO4</a:t>
            </a:r>
            <a:endParaRPr lang="en-US" dirty="0"/>
          </a:p>
        </p:txBody>
      </p:sp>
      <p:grpSp>
        <p:nvGrpSpPr>
          <p:cNvPr id="2" name="Group 12"/>
          <p:cNvGrpSpPr/>
          <p:nvPr/>
        </p:nvGrpSpPr>
        <p:grpSpPr>
          <a:xfrm>
            <a:off x="7879080" y="0"/>
            <a:ext cx="1188720" cy="381000"/>
            <a:chOff x="7879080" y="0"/>
            <a:chExt cx="1188720" cy="381000"/>
          </a:xfrm>
        </p:grpSpPr>
        <p:sp>
          <p:nvSpPr>
            <p:cNvPr id="14" name="Flowchart: Delay 13"/>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5" name="TextBox 14"/>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3-2</a:t>
              </a:r>
            </a:p>
          </p:txBody>
        </p:sp>
      </p:grpSp>
      <p:sp>
        <p:nvSpPr>
          <p:cNvPr id="46" name="TextBox 45"/>
          <p:cNvSpPr txBox="1"/>
          <p:nvPr/>
        </p:nvSpPr>
        <p:spPr>
          <a:xfrm>
            <a:off x="457200" y="1590814"/>
            <a:ext cx="4953000" cy="707886"/>
          </a:xfrm>
          <a:prstGeom prst="rect">
            <a:avLst/>
          </a:prstGeom>
          <a:gradFill flip="none" rotWithShape="1">
            <a:gsLst>
              <a:gs pos="0">
                <a:schemeClr val="bg1"/>
              </a:gs>
              <a:gs pos="50000">
                <a:srgbClr val="CCECFF"/>
              </a:gs>
              <a:gs pos="100000">
                <a:schemeClr val="bg1"/>
              </a:gs>
            </a:gsLst>
            <a:lin ang="10800000" scaled="1"/>
            <a:tileRect/>
          </a:gradFill>
        </p:spPr>
        <p:txBody>
          <a:bodyPr vert="horz" wrap="square" lIns="91440" tIns="45720" rIns="91440" bIns="45720" rtlCol="0" anchor="t" anchorCtr="0">
            <a:spAutoFit/>
          </a:bodyPr>
          <a:lstStyle/>
          <a:p>
            <a:r>
              <a:rPr lang="en-US" sz="2000" dirty="0"/>
              <a:t>January 3. Paid cash for insurance, $900.00. Check No. 2.</a:t>
            </a:r>
          </a:p>
        </p:txBody>
      </p:sp>
      <p:grpSp>
        <p:nvGrpSpPr>
          <p:cNvPr id="3" name="Group 47"/>
          <p:cNvGrpSpPr/>
          <p:nvPr/>
        </p:nvGrpSpPr>
        <p:grpSpPr>
          <a:xfrm>
            <a:off x="5834864" y="1447800"/>
            <a:ext cx="2928136" cy="718066"/>
            <a:chOff x="5755849" y="1676400"/>
            <a:chExt cx="2928136" cy="718066"/>
          </a:xfrm>
        </p:grpSpPr>
        <p:grpSp>
          <p:nvGrpSpPr>
            <p:cNvPr id="5" name="Group 53"/>
            <p:cNvGrpSpPr/>
            <p:nvPr/>
          </p:nvGrpSpPr>
          <p:grpSpPr>
            <a:xfrm>
              <a:off x="5755849" y="1676400"/>
              <a:ext cx="2928136" cy="718066"/>
              <a:chOff x="5755849" y="1676400"/>
              <a:chExt cx="2928136" cy="718066"/>
            </a:xfrm>
          </p:grpSpPr>
          <p:sp>
            <p:nvSpPr>
              <p:cNvPr id="51" name="Rectangle 50"/>
              <p:cNvSpPr/>
              <p:nvPr/>
            </p:nvSpPr>
            <p:spPr>
              <a:xfrm>
                <a:off x="5812716" y="1676400"/>
                <a:ext cx="2871269" cy="369332"/>
              </a:xfrm>
              <a:prstGeom prst="rect">
                <a:avLst/>
              </a:prstGeom>
            </p:spPr>
            <p:txBody>
              <a:bodyPr wrap="square">
                <a:spAutoFit/>
              </a:bodyPr>
              <a:lstStyle/>
              <a:p>
                <a:pPr algn="ctr"/>
                <a:r>
                  <a:rPr lang="en-US" dirty="0"/>
                  <a:t>Prepaid Insurance</a:t>
                </a:r>
              </a:p>
            </p:txBody>
          </p:sp>
          <p:cxnSp>
            <p:nvCxnSpPr>
              <p:cNvPr id="52" name="Straight Connector 51"/>
              <p:cNvCxnSpPr/>
              <p:nvPr/>
            </p:nvCxnSpPr>
            <p:spPr>
              <a:xfrm flipH="1">
                <a:off x="5755849" y="20287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127449" y="20287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Rectangle 49"/>
            <p:cNvSpPr/>
            <p:nvPr/>
          </p:nvSpPr>
          <p:spPr>
            <a:xfrm>
              <a:off x="5862989" y="2025134"/>
              <a:ext cx="1264460" cy="365760"/>
            </a:xfrm>
            <a:prstGeom prst="rect">
              <a:avLst/>
            </a:prstGeom>
          </p:spPr>
          <p:txBody>
            <a:bodyPr wrap="square">
              <a:spAutoFit/>
            </a:bodyPr>
            <a:lstStyle/>
            <a:p>
              <a:pPr algn="r"/>
              <a:r>
                <a:rPr lang="en-US" dirty="0"/>
                <a:t>900.00</a:t>
              </a:r>
            </a:p>
          </p:txBody>
        </p:sp>
      </p:grpSp>
      <p:grpSp>
        <p:nvGrpSpPr>
          <p:cNvPr id="6" name="Group 53"/>
          <p:cNvGrpSpPr/>
          <p:nvPr/>
        </p:nvGrpSpPr>
        <p:grpSpPr>
          <a:xfrm>
            <a:off x="5832049" y="2286000"/>
            <a:ext cx="2871269" cy="718066"/>
            <a:chOff x="5753034" y="2667000"/>
            <a:chExt cx="2871269" cy="718066"/>
          </a:xfrm>
        </p:grpSpPr>
        <p:grpSp>
          <p:nvGrpSpPr>
            <p:cNvPr id="7" name="Group 55"/>
            <p:cNvGrpSpPr/>
            <p:nvPr/>
          </p:nvGrpSpPr>
          <p:grpSpPr>
            <a:xfrm>
              <a:off x="5753034" y="2667000"/>
              <a:ext cx="2871269" cy="718066"/>
              <a:chOff x="5753034" y="2667000"/>
              <a:chExt cx="2871269" cy="718066"/>
            </a:xfrm>
          </p:grpSpPr>
          <p:sp>
            <p:nvSpPr>
              <p:cNvPr id="57" name="Rectangle 56"/>
              <p:cNvSpPr/>
              <p:nvPr/>
            </p:nvSpPr>
            <p:spPr>
              <a:xfrm>
                <a:off x="5753034" y="2667000"/>
                <a:ext cx="2871269" cy="369332"/>
              </a:xfrm>
              <a:prstGeom prst="rect">
                <a:avLst/>
              </a:prstGeom>
            </p:spPr>
            <p:txBody>
              <a:bodyPr wrap="square">
                <a:spAutoFit/>
              </a:bodyPr>
              <a:lstStyle/>
              <a:p>
                <a:pPr algn="ctr"/>
                <a:r>
                  <a:rPr lang="en-US" dirty="0"/>
                  <a:t>Cash</a:t>
                </a:r>
              </a:p>
            </p:txBody>
          </p:sp>
          <p:cxnSp>
            <p:nvCxnSpPr>
              <p:cNvPr id="58" name="Straight Connector 57"/>
              <p:cNvCxnSpPr/>
              <p:nvPr/>
            </p:nvCxnSpPr>
            <p:spPr>
              <a:xfrm flipH="1">
                <a:off x="5755849" y="30193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127449" y="30193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 name="Rectangle 55"/>
            <p:cNvSpPr/>
            <p:nvPr/>
          </p:nvSpPr>
          <p:spPr>
            <a:xfrm>
              <a:off x="7356049" y="3019306"/>
              <a:ext cx="1264460" cy="365760"/>
            </a:xfrm>
            <a:prstGeom prst="rect">
              <a:avLst/>
            </a:prstGeom>
          </p:spPr>
          <p:txBody>
            <a:bodyPr wrap="square">
              <a:spAutoFit/>
            </a:bodyPr>
            <a:lstStyle/>
            <a:p>
              <a:pPr algn="r"/>
              <a:r>
                <a:rPr lang="en-US" dirty="0"/>
                <a:t>900.00</a:t>
              </a:r>
            </a:p>
          </p:txBody>
        </p:sp>
      </p:grpSp>
      <p:sp>
        <p:nvSpPr>
          <p:cNvPr id="60" name="Down Arrow 59"/>
          <p:cNvSpPr/>
          <p:nvPr/>
        </p:nvSpPr>
        <p:spPr>
          <a:xfrm>
            <a:off x="7241815" y="2667000"/>
            <a:ext cx="365760" cy="36576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61" name="Up Arrow 60"/>
          <p:cNvSpPr/>
          <p:nvPr/>
        </p:nvSpPr>
        <p:spPr>
          <a:xfrm>
            <a:off x="5885455" y="1828800"/>
            <a:ext cx="365760" cy="365760"/>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pic>
        <p:nvPicPr>
          <p:cNvPr id="88" name="Picture 87" descr="C21SE_GJ-003-Page 65-General Journal.jpg"/>
          <p:cNvPicPr>
            <a:picLocks noChangeAspect="1"/>
          </p:cNvPicPr>
          <p:nvPr/>
        </p:nvPicPr>
        <p:blipFill>
          <a:blip r:embed="rId2" cstate="print"/>
          <a:srcRect t="7634"/>
          <a:stretch>
            <a:fillRect/>
          </a:stretch>
        </p:blipFill>
        <p:spPr>
          <a:xfrm>
            <a:off x="457199" y="2996929"/>
            <a:ext cx="6565392" cy="1388833"/>
          </a:xfrm>
          <a:prstGeom prst="rect">
            <a:avLst/>
          </a:prstGeom>
        </p:spPr>
      </p:pic>
      <p:sp>
        <p:nvSpPr>
          <p:cNvPr id="89" name="Rectangle 29"/>
          <p:cNvSpPr>
            <a:spLocks noChangeArrowheads="1"/>
          </p:cNvSpPr>
          <p:nvPr/>
        </p:nvSpPr>
        <p:spPr bwMode="auto">
          <a:xfrm>
            <a:off x="548640" y="4887686"/>
            <a:ext cx="8229600" cy="646331"/>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2.	</a:t>
            </a:r>
            <a:r>
              <a:rPr lang="en-US" dirty="0"/>
              <a:t>Write the title of the account debited in the Account Title column. Write the debit amount in the Debit column.</a:t>
            </a:r>
          </a:p>
        </p:txBody>
      </p:sp>
      <p:sp>
        <p:nvSpPr>
          <p:cNvPr id="90" name="Rectangle 27"/>
          <p:cNvSpPr>
            <a:spLocks noChangeArrowheads="1"/>
          </p:cNvSpPr>
          <p:nvPr/>
        </p:nvSpPr>
        <p:spPr bwMode="auto">
          <a:xfrm>
            <a:off x="548640" y="4572000"/>
            <a:ext cx="8229600" cy="369332"/>
          </a:xfrm>
          <a:prstGeom prst="rect">
            <a:avLst/>
          </a:prstGeom>
          <a:noFill/>
          <a:ln w="9525">
            <a:noFill/>
            <a:miter lim="800000"/>
            <a:headEnd/>
            <a:tailEnd/>
          </a:ln>
          <a:effectLst/>
        </p:spPr>
        <p:txBody>
          <a:bodyPr wrap="square">
            <a:spAutoFit/>
          </a:bodyPr>
          <a:lstStyle/>
          <a:p>
            <a:pPr marL="342900" indent="-342900">
              <a:spcBef>
                <a:spcPct val="20000"/>
              </a:spcBef>
              <a:buClr>
                <a:schemeClr val="accent2"/>
              </a:buClr>
              <a:buFont typeface="Wingdings" pitchFamily="2" charset="2"/>
              <a:buNone/>
            </a:pPr>
            <a:r>
              <a:rPr lang="en-US" b="1" dirty="0">
                <a:solidFill>
                  <a:srgbClr val="FF0000"/>
                </a:solidFill>
                <a:effectLst>
                  <a:outerShdw blurRad="38100" dist="38100" dir="2700000" algn="tl">
                    <a:srgbClr val="000000">
                      <a:alpha val="43137"/>
                    </a:srgbClr>
                  </a:outerShdw>
                </a:effectLst>
              </a:rPr>
              <a:t>1.	</a:t>
            </a:r>
            <a:r>
              <a:rPr lang="en-US" dirty="0"/>
              <a:t>Write the date in the Date column.</a:t>
            </a:r>
          </a:p>
        </p:txBody>
      </p:sp>
      <p:sp>
        <p:nvSpPr>
          <p:cNvPr id="91" name="Rectangle 30"/>
          <p:cNvSpPr>
            <a:spLocks noChangeArrowheads="1"/>
          </p:cNvSpPr>
          <p:nvPr/>
        </p:nvSpPr>
        <p:spPr bwMode="auto">
          <a:xfrm>
            <a:off x="548640" y="5428116"/>
            <a:ext cx="8595360" cy="646331"/>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3.	</a:t>
            </a:r>
            <a:r>
              <a:rPr lang="en-US" dirty="0"/>
              <a:t>On the next line, indented about one centimeter, write the title of the account credited in the Account Title column. Write the credit amount in the Credit column.</a:t>
            </a:r>
          </a:p>
        </p:txBody>
      </p:sp>
      <p:sp>
        <p:nvSpPr>
          <p:cNvPr id="92" name="Rectangle 30"/>
          <p:cNvSpPr>
            <a:spLocks noChangeArrowheads="1"/>
          </p:cNvSpPr>
          <p:nvPr/>
        </p:nvSpPr>
        <p:spPr bwMode="auto">
          <a:xfrm>
            <a:off x="548640" y="6000690"/>
            <a:ext cx="8229600" cy="369332"/>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4.	</a:t>
            </a:r>
            <a:r>
              <a:rPr lang="en-US" dirty="0"/>
              <a:t>Write the source document number in the Doc. No. column.</a:t>
            </a:r>
          </a:p>
        </p:txBody>
      </p:sp>
      <p:grpSp>
        <p:nvGrpSpPr>
          <p:cNvPr id="8" name="Group 92"/>
          <p:cNvGrpSpPr/>
          <p:nvPr/>
        </p:nvGrpSpPr>
        <p:grpSpPr>
          <a:xfrm>
            <a:off x="685800" y="2677886"/>
            <a:ext cx="1273628" cy="1208314"/>
            <a:chOff x="1012372" y="2819400"/>
            <a:chExt cx="1273628" cy="1208314"/>
          </a:xfrm>
        </p:grpSpPr>
        <p:grpSp>
          <p:nvGrpSpPr>
            <p:cNvPr id="9" name="Group 51"/>
            <p:cNvGrpSpPr/>
            <p:nvPr/>
          </p:nvGrpSpPr>
          <p:grpSpPr>
            <a:xfrm>
              <a:off x="1012372" y="2819400"/>
              <a:ext cx="457200" cy="1208314"/>
              <a:chOff x="1088572" y="2438400"/>
              <a:chExt cx="457200" cy="1208314"/>
            </a:xfrm>
          </p:grpSpPr>
          <p:cxnSp>
            <p:nvCxnSpPr>
              <p:cNvPr id="96" name="Straight Arrow Connector 95"/>
              <p:cNvCxnSpPr/>
              <p:nvPr/>
            </p:nvCxnSpPr>
            <p:spPr>
              <a:xfrm>
                <a:off x="1273630" y="2732314"/>
                <a:ext cx="272142" cy="9144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Rectangle 7"/>
              <p:cNvSpPr>
                <a:spLocks noChangeArrowheads="1"/>
              </p:cNvSpPr>
              <p:nvPr/>
            </p:nvSpPr>
            <p:spPr bwMode="auto">
              <a:xfrm>
                <a:off x="1088572" y="2438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1</a:t>
                </a:r>
              </a:p>
            </p:txBody>
          </p:sp>
        </p:grpSp>
        <p:sp>
          <p:nvSpPr>
            <p:cNvPr id="95" name="Rectangle 94"/>
            <p:cNvSpPr/>
            <p:nvPr/>
          </p:nvSpPr>
          <p:spPr>
            <a:xfrm>
              <a:off x="1371600" y="2819400"/>
              <a:ext cx="914400" cy="369332"/>
            </a:xfrm>
            <a:prstGeom prst="rect">
              <a:avLst/>
            </a:prstGeom>
          </p:spPr>
          <p:txBody>
            <a:bodyPr wrap="square">
              <a:spAutoFit/>
            </a:bodyPr>
            <a:lstStyle/>
            <a:p>
              <a:r>
                <a:rPr lang="en-US" dirty="0">
                  <a:solidFill>
                    <a:srgbClr val="0070C0"/>
                  </a:solidFill>
                </a:rPr>
                <a:t>Date</a:t>
              </a:r>
              <a:endParaRPr lang="en-US" dirty="0"/>
            </a:p>
          </p:txBody>
        </p:sp>
      </p:grpSp>
      <p:grpSp>
        <p:nvGrpSpPr>
          <p:cNvPr id="10" name="Group 97"/>
          <p:cNvGrpSpPr/>
          <p:nvPr/>
        </p:nvGrpSpPr>
        <p:grpSpPr>
          <a:xfrm>
            <a:off x="3847012" y="2677886"/>
            <a:ext cx="2172788" cy="1284514"/>
            <a:chOff x="2002972" y="2819400"/>
            <a:chExt cx="2172788" cy="1284514"/>
          </a:xfrm>
        </p:grpSpPr>
        <p:grpSp>
          <p:nvGrpSpPr>
            <p:cNvPr id="11" name="Group 54"/>
            <p:cNvGrpSpPr/>
            <p:nvPr/>
          </p:nvGrpSpPr>
          <p:grpSpPr>
            <a:xfrm>
              <a:off x="2651760" y="2819400"/>
              <a:ext cx="1524000" cy="1284514"/>
              <a:chOff x="2651760" y="3048000"/>
              <a:chExt cx="1524000" cy="1284514"/>
            </a:xfrm>
          </p:grpSpPr>
          <p:sp>
            <p:nvSpPr>
              <p:cNvPr id="101" name="Line 20"/>
              <p:cNvSpPr>
                <a:spLocks noChangeShapeType="1"/>
              </p:cNvSpPr>
              <p:nvPr/>
            </p:nvSpPr>
            <p:spPr bwMode="auto">
              <a:xfrm flipV="1">
                <a:off x="2651760" y="3276600"/>
                <a:ext cx="1262742" cy="1055914"/>
              </a:xfrm>
              <a:prstGeom prst="line">
                <a:avLst/>
              </a:prstGeom>
              <a:noFill/>
              <a:ln w="38100">
                <a:solidFill>
                  <a:srgbClr val="00B0F0"/>
                </a:solidFill>
                <a:round/>
                <a:headEnd type="triangle" w="med" len="med"/>
                <a:tailEnd/>
              </a:ln>
              <a:effectLst/>
            </p:spPr>
            <p:txBody>
              <a:bodyPr/>
              <a:lstStyle/>
              <a:p>
                <a:endParaRPr lang="en-US" dirty="0"/>
              </a:p>
            </p:txBody>
          </p:sp>
          <p:sp>
            <p:nvSpPr>
              <p:cNvPr id="102" name="Rectangle 9"/>
              <p:cNvSpPr>
                <a:spLocks noChangeArrowheads="1"/>
              </p:cNvSpPr>
              <p:nvPr/>
            </p:nvSpPr>
            <p:spPr bwMode="auto">
              <a:xfrm>
                <a:off x="3810000" y="3048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4</a:t>
                </a:r>
              </a:p>
            </p:txBody>
          </p:sp>
        </p:grpSp>
        <p:sp>
          <p:nvSpPr>
            <p:cNvPr id="100" name="Rectangle 99"/>
            <p:cNvSpPr/>
            <p:nvPr/>
          </p:nvSpPr>
          <p:spPr>
            <a:xfrm>
              <a:off x="2002972" y="2819400"/>
              <a:ext cx="2057400" cy="369332"/>
            </a:xfrm>
            <a:prstGeom prst="rect">
              <a:avLst/>
            </a:prstGeom>
          </p:spPr>
          <p:txBody>
            <a:bodyPr wrap="square">
              <a:spAutoFit/>
            </a:bodyPr>
            <a:lstStyle/>
            <a:p>
              <a:r>
                <a:rPr lang="en-US" dirty="0">
                  <a:solidFill>
                    <a:srgbClr val="0070C0"/>
                  </a:solidFill>
                </a:rPr>
                <a:t>Source Document</a:t>
              </a:r>
              <a:endParaRPr lang="en-US" dirty="0"/>
            </a:p>
          </p:txBody>
        </p:sp>
      </p:grpSp>
      <p:grpSp>
        <p:nvGrpSpPr>
          <p:cNvPr id="13" name="Group 102"/>
          <p:cNvGrpSpPr/>
          <p:nvPr/>
        </p:nvGrpSpPr>
        <p:grpSpPr>
          <a:xfrm>
            <a:off x="1752600" y="2677886"/>
            <a:ext cx="3581400" cy="1284514"/>
            <a:chOff x="1752600" y="2677886"/>
            <a:chExt cx="3581400" cy="1284514"/>
          </a:xfrm>
        </p:grpSpPr>
        <p:sp>
          <p:nvSpPr>
            <p:cNvPr id="104" name="Line 20"/>
            <p:cNvSpPr>
              <a:spLocks noChangeShapeType="1"/>
            </p:cNvSpPr>
            <p:nvPr/>
          </p:nvSpPr>
          <p:spPr bwMode="auto">
            <a:xfrm flipH="1" flipV="1">
              <a:off x="2362200" y="2895600"/>
              <a:ext cx="2971800" cy="1066800"/>
            </a:xfrm>
            <a:prstGeom prst="line">
              <a:avLst/>
            </a:prstGeom>
            <a:noFill/>
            <a:ln w="38100">
              <a:solidFill>
                <a:srgbClr val="00B0F0"/>
              </a:solidFill>
              <a:round/>
              <a:headEnd type="triangle" w="med" len="med"/>
              <a:tailEnd/>
            </a:ln>
            <a:effectLst/>
          </p:spPr>
          <p:txBody>
            <a:bodyPr/>
            <a:lstStyle/>
            <a:p>
              <a:endParaRPr lang="en-US" dirty="0"/>
            </a:p>
          </p:txBody>
        </p:sp>
        <p:grpSp>
          <p:nvGrpSpPr>
            <p:cNvPr id="16" name="Group 71"/>
            <p:cNvGrpSpPr/>
            <p:nvPr/>
          </p:nvGrpSpPr>
          <p:grpSpPr>
            <a:xfrm>
              <a:off x="1752600" y="2677886"/>
              <a:ext cx="1676400" cy="1208314"/>
              <a:chOff x="7086600" y="4648200"/>
              <a:chExt cx="1676400" cy="1208314"/>
            </a:xfrm>
          </p:grpSpPr>
          <p:grpSp>
            <p:nvGrpSpPr>
              <p:cNvPr id="17" name="Group 60"/>
              <p:cNvGrpSpPr/>
              <p:nvPr/>
            </p:nvGrpSpPr>
            <p:grpSpPr>
              <a:xfrm>
                <a:off x="7086600" y="4648200"/>
                <a:ext cx="822960" cy="1208314"/>
                <a:chOff x="4343400" y="4343400"/>
                <a:chExt cx="822960" cy="1208314"/>
              </a:xfrm>
            </p:grpSpPr>
            <p:sp>
              <p:nvSpPr>
                <p:cNvPr id="108" name="Line 20"/>
                <p:cNvSpPr>
                  <a:spLocks noChangeShapeType="1"/>
                </p:cNvSpPr>
                <p:nvPr/>
              </p:nvSpPr>
              <p:spPr bwMode="auto">
                <a:xfrm flipV="1">
                  <a:off x="4343400" y="4572000"/>
                  <a:ext cx="685800" cy="979714"/>
                </a:xfrm>
                <a:prstGeom prst="line">
                  <a:avLst/>
                </a:prstGeom>
                <a:noFill/>
                <a:ln w="38100">
                  <a:solidFill>
                    <a:srgbClr val="00B0F0"/>
                  </a:solidFill>
                  <a:round/>
                  <a:headEnd type="triangle" w="med" len="med"/>
                  <a:tailEnd/>
                </a:ln>
                <a:effectLst/>
              </p:spPr>
              <p:txBody>
                <a:bodyPr/>
                <a:lstStyle/>
                <a:p>
                  <a:endParaRPr lang="en-US" dirty="0"/>
                </a:p>
              </p:txBody>
            </p:sp>
            <p:sp>
              <p:nvSpPr>
                <p:cNvPr id="109" name="Rectangle 9"/>
                <p:cNvSpPr>
                  <a:spLocks noChangeArrowheads="1"/>
                </p:cNvSpPr>
                <p:nvPr/>
              </p:nvSpPr>
              <p:spPr bwMode="auto">
                <a:xfrm>
                  <a:off x="4800600" y="4343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2</a:t>
                  </a:r>
                </a:p>
              </p:txBody>
            </p:sp>
          </p:grpSp>
          <p:sp>
            <p:nvSpPr>
              <p:cNvPr id="107" name="Rectangle 106"/>
              <p:cNvSpPr/>
              <p:nvPr/>
            </p:nvSpPr>
            <p:spPr>
              <a:xfrm>
                <a:off x="7924800" y="4648200"/>
                <a:ext cx="838200" cy="369332"/>
              </a:xfrm>
              <a:prstGeom prst="rect">
                <a:avLst/>
              </a:prstGeom>
            </p:spPr>
            <p:txBody>
              <a:bodyPr wrap="square">
                <a:spAutoFit/>
              </a:bodyPr>
              <a:lstStyle/>
              <a:p>
                <a:r>
                  <a:rPr lang="en-US" dirty="0">
                    <a:solidFill>
                      <a:srgbClr val="0070C0"/>
                    </a:solidFill>
                  </a:rPr>
                  <a:t>Debit</a:t>
                </a:r>
                <a:endParaRPr lang="en-US" dirty="0"/>
              </a:p>
            </p:txBody>
          </p:sp>
        </p:grpSp>
      </p:grpSp>
      <p:grpSp>
        <p:nvGrpSpPr>
          <p:cNvPr id="18" name="Group 109"/>
          <p:cNvGrpSpPr/>
          <p:nvPr/>
        </p:nvGrpSpPr>
        <p:grpSpPr>
          <a:xfrm>
            <a:off x="1828800" y="4138248"/>
            <a:ext cx="4495800" cy="662352"/>
            <a:chOff x="1828800" y="4138248"/>
            <a:chExt cx="4495800" cy="662352"/>
          </a:xfrm>
        </p:grpSpPr>
        <p:cxnSp>
          <p:nvCxnSpPr>
            <p:cNvPr id="111" name="Straight Arrow Connector 110"/>
            <p:cNvCxnSpPr/>
            <p:nvPr/>
          </p:nvCxnSpPr>
          <p:spPr>
            <a:xfrm flipV="1">
              <a:off x="5181600" y="4138248"/>
              <a:ext cx="1055076" cy="509952"/>
            </a:xfrm>
            <a:prstGeom prst="straightConnector1">
              <a:avLst/>
            </a:prstGeom>
            <a:noFill/>
            <a:ln w="38100">
              <a:solidFill>
                <a:srgbClr val="00B0F0"/>
              </a:solidFill>
              <a:round/>
              <a:headEnd type="none" w="med" len="med"/>
              <a:tailEnd type="triangle" w="med" len="med"/>
            </a:ln>
            <a:effectLst/>
          </p:spPr>
        </p:cxnSp>
        <p:grpSp>
          <p:nvGrpSpPr>
            <p:cNvPr id="19" name="Group 90"/>
            <p:cNvGrpSpPr/>
            <p:nvPr/>
          </p:nvGrpSpPr>
          <p:grpSpPr>
            <a:xfrm>
              <a:off x="1828800" y="4155834"/>
              <a:ext cx="4495800" cy="644766"/>
              <a:chOff x="1828800" y="4155834"/>
              <a:chExt cx="4495800" cy="644766"/>
            </a:xfrm>
          </p:grpSpPr>
          <p:cxnSp>
            <p:nvCxnSpPr>
              <p:cNvPr id="113" name="Straight Arrow Connector 112"/>
              <p:cNvCxnSpPr/>
              <p:nvPr/>
            </p:nvCxnSpPr>
            <p:spPr>
              <a:xfrm flipH="1" flipV="1">
                <a:off x="1828800" y="4155834"/>
                <a:ext cx="3352800" cy="492366"/>
              </a:xfrm>
              <a:prstGeom prst="straightConnector1">
                <a:avLst/>
              </a:prstGeom>
              <a:noFill/>
              <a:ln w="38100">
                <a:solidFill>
                  <a:srgbClr val="00B0F0"/>
                </a:solidFill>
                <a:round/>
                <a:headEnd type="none" w="med" len="med"/>
                <a:tailEnd type="triangle" w="med" len="med"/>
              </a:ln>
              <a:effectLst/>
            </p:spPr>
          </p:cxnSp>
          <p:grpSp>
            <p:nvGrpSpPr>
              <p:cNvPr id="20" name="Group 70"/>
              <p:cNvGrpSpPr/>
              <p:nvPr/>
            </p:nvGrpSpPr>
            <p:grpSpPr>
              <a:xfrm>
                <a:off x="5029200" y="4431268"/>
                <a:ext cx="1295400" cy="369332"/>
                <a:chOff x="4038600" y="4419600"/>
                <a:chExt cx="1295400" cy="369332"/>
              </a:xfrm>
            </p:grpSpPr>
            <p:sp>
              <p:nvSpPr>
                <p:cNvPr id="115" name="Rectangle 114"/>
                <p:cNvSpPr/>
                <p:nvPr/>
              </p:nvSpPr>
              <p:spPr>
                <a:xfrm>
                  <a:off x="4419600" y="4419600"/>
                  <a:ext cx="914400" cy="369332"/>
                </a:xfrm>
                <a:prstGeom prst="rect">
                  <a:avLst/>
                </a:prstGeom>
              </p:spPr>
              <p:txBody>
                <a:bodyPr wrap="square">
                  <a:spAutoFit/>
                </a:bodyPr>
                <a:lstStyle/>
                <a:p>
                  <a:r>
                    <a:rPr lang="en-US" dirty="0">
                      <a:solidFill>
                        <a:srgbClr val="0070C0"/>
                      </a:solidFill>
                    </a:rPr>
                    <a:t>Credit</a:t>
                  </a:r>
                  <a:endParaRPr lang="en-US" dirty="0"/>
                </a:p>
              </p:txBody>
            </p:sp>
            <p:sp>
              <p:nvSpPr>
                <p:cNvPr id="116" name="Rectangle 10"/>
                <p:cNvSpPr>
                  <a:spLocks noChangeArrowheads="1"/>
                </p:cNvSpPr>
                <p:nvPr/>
              </p:nvSpPr>
              <p:spPr bwMode="auto">
                <a:xfrm>
                  <a:off x="4038600" y="44196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3</a:t>
                  </a:r>
                </a:p>
              </p:txBody>
            </p:sp>
          </p:grpSp>
        </p:gr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wipe(up)">
                                      <p:cBhvr>
                                        <p:cTn id="25" dur="500"/>
                                        <p:tgtEl>
                                          <p:spTgt spid="6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9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9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9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up)">
                                      <p:cBhvr>
                                        <p:cTn id="6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0" grpId="0" animBg="1"/>
      <p:bldP spid="61" grpId="0" animBg="1"/>
      <p:bldP spid="89" grpId="0" autoUpdateAnimBg="0"/>
      <p:bldP spid="90" grpId="0" autoUpdateAnimBg="0"/>
      <p:bldP spid="91" grpId="0" autoUpdateAnimBg="0"/>
      <p:bldP spid="92"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Bought Supplies on Account</a:t>
            </a:r>
            <a:endParaRPr lang="en-US" dirty="0"/>
          </a:p>
        </p:txBody>
      </p:sp>
      <p:sp>
        <p:nvSpPr>
          <p:cNvPr id="4" name="Slide Number Placeholder 3"/>
          <p:cNvSpPr>
            <a:spLocks noGrp="1"/>
          </p:cNvSpPr>
          <p:nvPr>
            <p:ph type="sldNum" sz="quarter" idx="12"/>
          </p:nvPr>
        </p:nvSpPr>
        <p:spPr/>
        <p:txBody>
          <a:bodyPr/>
          <a:lstStyle/>
          <a:p>
            <a:r>
              <a:rPr lang="en-US"/>
              <a:t>SLIDE </a:t>
            </a:r>
            <a:fld id="{FCD2455E-EC1D-45EA-B6B2-90AB88848CFD}" type="slidenum">
              <a:rPr lang="en-US" smtClean="0"/>
              <a:pPr/>
              <a:t>24</a:t>
            </a:fld>
            <a:endParaRPr lang="en-US" dirty="0"/>
          </a:p>
        </p:txBody>
      </p:sp>
      <p:sp>
        <p:nvSpPr>
          <p:cNvPr id="12" name="TextBox 11"/>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LO5</a:t>
            </a:r>
            <a:endParaRPr lang="en-US" dirty="0"/>
          </a:p>
        </p:txBody>
      </p:sp>
      <p:grpSp>
        <p:nvGrpSpPr>
          <p:cNvPr id="2" name="Group 12"/>
          <p:cNvGrpSpPr/>
          <p:nvPr/>
        </p:nvGrpSpPr>
        <p:grpSpPr>
          <a:xfrm>
            <a:off x="7879080" y="0"/>
            <a:ext cx="1188720" cy="381000"/>
            <a:chOff x="7879080" y="0"/>
            <a:chExt cx="1188720" cy="381000"/>
          </a:xfrm>
        </p:grpSpPr>
        <p:sp>
          <p:nvSpPr>
            <p:cNvPr id="14" name="Flowchart: Delay 13"/>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5" name="TextBox 14"/>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3-2</a:t>
              </a:r>
            </a:p>
          </p:txBody>
        </p:sp>
      </p:grpSp>
      <p:sp>
        <p:nvSpPr>
          <p:cNvPr id="18" name="TextBox 17"/>
          <p:cNvSpPr txBox="1"/>
          <p:nvPr/>
        </p:nvSpPr>
        <p:spPr>
          <a:xfrm>
            <a:off x="457200" y="1447800"/>
            <a:ext cx="4419600" cy="1015663"/>
          </a:xfrm>
          <a:prstGeom prst="rect">
            <a:avLst/>
          </a:prstGeom>
          <a:gradFill flip="none" rotWithShape="1">
            <a:gsLst>
              <a:gs pos="0">
                <a:schemeClr val="bg1"/>
              </a:gs>
              <a:gs pos="50000">
                <a:srgbClr val="CCECFF"/>
              </a:gs>
              <a:gs pos="100000">
                <a:schemeClr val="bg1"/>
              </a:gs>
            </a:gsLst>
            <a:lin ang="10800000" scaled="1"/>
            <a:tileRect/>
          </a:gradFill>
        </p:spPr>
        <p:txBody>
          <a:bodyPr vert="horz" wrap="square" lIns="91440" tIns="45720" rIns="91440" bIns="45720" rtlCol="0" anchor="ctr">
            <a:spAutoFit/>
          </a:bodyPr>
          <a:lstStyle/>
          <a:p>
            <a:r>
              <a:rPr lang="en-US" sz="2000" dirty="0"/>
              <a:t>January 5. Bought supplies on account from Canyon Office Supplies, $220.00. Memorandum No. 1.</a:t>
            </a:r>
          </a:p>
        </p:txBody>
      </p:sp>
      <p:grpSp>
        <p:nvGrpSpPr>
          <p:cNvPr id="3" name="Group 19"/>
          <p:cNvGrpSpPr/>
          <p:nvPr/>
        </p:nvGrpSpPr>
        <p:grpSpPr>
          <a:xfrm>
            <a:off x="5334000" y="1295400"/>
            <a:ext cx="2928136" cy="718066"/>
            <a:chOff x="5755849" y="1676400"/>
            <a:chExt cx="2928136" cy="718066"/>
          </a:xfrm>
        </p:grpSpPr>
        <p:grpSp>
          <p:nvGrpSpPr>
            <p:cNvPr id="5" name="Group 53"/>
            <p:cNvGrpSpPr/>
            <p:nvPr/>
          </p:nvGrpSpPr>
          <p:grpSpPr>
            <a:xfrm>
              <a:off x="5755849" y="1676400"/>
              <a:ext cx="2928136" cy="718066"/>
              <a:chOff x="5755849" y="1676400"/>
              <a:chExt cx="2928136" cy="718066"/>
            </a:xfrm>
          </p:grpSpPr>
          <p:sp>
            <p:nvSpPr>
              <p:cNvPr id="23" name="Rectangle 22"/>
              <p:cNvSpPr/>
              <p:nvPr/>
            </p:nvSpPr>
            <p:spPr>
              <a:xfrm>
                <a:off x="5812716" y="1676400"/>
                <a:ext cx="2871269" cy="369332"/>
              </a:xfrm>
              <a:prstGeom prst="rect">
                <a:avLst/>
              </a:prstGeom>
            </p:spPr>
            <p:txBody>
              <a:bodyPr wrap="square">
                <a:spAutoFit/>
              </a:bodyPr>
              <a:lstStyle/>
              <a:p>
                <a:pPr algn="ctr"/>
                <a:r>
                  <a:rPr lang="en-US" dirty="0"/>
                  <a:t>Supplies</a:t>
                </a:r>
              </a:p>
            </p:txBody>
          </p:sp>
          <p:cxnSp>
            <p:nvCxnSpPr>
              <p:cNvPr id="24" name="Straight Connector 23"/>
              <p:cNvCxnSpPr/>
              <p:nvPr/>
            </p:nvCxnSpPr>
            <p:spPr>
              <a:xfrm flipH="1">
                <a:off x="5755849" y="20287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127449" y="20287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a:xfrm>
              <a:off x="5862989" y="2025134"/>
              <a:ext cx="1264460" cy="365760"/>
            </a:xfrm>
            <a:prstGeom prst="rect">
              <a:avLst/>
            </a:prstGeom>
          </p:spPr>
          <p:txBody>
            <a:bodyPr wrap="square">
              <a:spAutoFit/>
            </a:bodyPr>
            <a:lstStyle/>
            <a:p>
              <a:pPr algn="r"/>
              <a:r>
                <a:rPr lang="en-US" dirty="0"/>
                <a:t>220.00</a:t>
              </a:r>
            </a:p>
          </p:txBody>
        </p:sp>
      </p:grpSp>
      <p:grpSp>
        <p:nvGrpSpPr>
          <p:cNvPr id="6" name="Group 25"/>
          <p:cNvGrpSpPr/>
          <p:nvPr/>
        </p:nvGrpSpPr>
        <p:grpSpPr>
          <a:xfrm>
            <a:off x="4800600" y="2133600"/>
            <a:ext cx="4114800" cy="718066"/>
            <a:chOff x="5188159" y="2667000"/>
            <a:chExt cx="3497581" cy="718066"/>
          </a:xfrm>
        </p:grpSpPr>
        <p:grpSp>
          <p:nvGrpSpPr>
            <p:cNvPr id="7" name="Group 55"/>
            <p:cNvGrpSpPr/>
            <p:nvPr/>
          </p:nvGrpSpPr>
          <p:grpSpPr>
            <a:xfrm>
              <a:off x="5188159" y="2667000"/>
              <a:ext cx="3497581" cy="718066"/>
              <a:chOff x="5188159" y="2667000"/>
              <a:chExt cx="3497581" cy="718066"/>
            </a:xfrm>
          </p:grpSpPr>
          <p:sp>
            <p:nvSpPr>
              <p:cNvPr id="29" name="Rectangle 28"/>
              <p:cNvSpPr/>
              <p:nvPr/>
            </p:nvSpPr>
            <p:spPr>
              <a:xfrm>
                <a:off x="5188159" y="2667000"/>
                <a:ext cx="3497581" cy="646331"/>
              </a:xfrm>
              <a:prstGeom prst="rect">
                <a:avLst/>
              </a:prstGeom>
            </p:spPr>
            <p:txBody>
              <a:bodyPr wrap="square" lIns="9144" rIns="9144">
                <a:spAutoFit/>
              </a:bodyPr>
              <a:lstStyle/>
              <a:p>
                <a:pPr algn="ctr"/>
                <a:r>
                  <a:rPr lang="en-US" dirty="0"/>
                  <a:t>Accounts Payable—Canyon Office Supplies</a:t>
                </a:r>
              </a:p>
              <a:p>
                <a:pPr algn="ctr"/>
                <a:endParaRPr lang="en-US" dirty="0"/>
              </a:p>
            </p:txBody>
          </p:sp>
          <p:cxnSp>
            <p:nvCxnSpPr>
              <p:cNvPr id="30" name="Straight Connector 29"/>
              <p:cNvCxnSpPr/>
              <p:nvPr/>
            </p:nvCxnSpPr>
            <p:spPr>
              <a:xfrm flipH="1">
                <a:off x="5317699" y="3019306"/>
                <a:ext cx="32644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818839" y="30193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Rectangle 27"/>
            <p:cNvSpPr/>
            <p:nvPr/>
          </p:nvSpPr>
          <p:spPr>
            <a:xfrm>
              <a:off x="7356049" y="3019306"/>
              <a:ext cx="1264460" cy="365760"/>
            </a:xfrm>
            <a:prstGeom prst="rect">
              <a:avLst/>
            </a:prstGeom>
          </p:spPr>
          <p:txBody>
            <a:bodyPr wrap="square">
              <a:spAutoFit/>
            </a:bodyPr>
            <a:lstStyle/>
            <a:p>
              <a:pPr algn="r"/>
              <a:r>
                <a:rPr lang="en-US" dirty="0"/>
                <a:t>220.00</a:t>
              </a:r>
            </a:p>
          </p:txBody>
        </p:sp>
      </p:grpSp>
      <p:sp>
        <p:nvSpPr>
          <p:cNvPr id="32" name="Down Arrow 31"/>
          <p:cNvSpPr/>
          <p:nvPr/>
        </p:nvSpPr>
        <p:spPr>
          <a:xfrm flipV="1">
            <a:off x="6740951" y="2514600"/>
            <a:ext cx="365760" cy="36576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33" name="Up Arrow 32"/>
          <p:cNvSpPr/>
          <p:nvPr/>
        </p:nvSpPr>
        <p:spPr>
          <a:xfrm>
            <a:off x="5384591" y="1676400"/>
            <a:ext cx="365760" cy="365760"/>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pic>
        <p:nvPicPr>
          <p:cNvPr id="60" name="Picture 59" descr="C21SE_GJ-003-Page 66-General Journal.jpg"/>
          <p:cNvPicPr>
            <a:picLocks noChangeAspect="1"/>
          </p:cNvPicPr>
          <p:nvPr/>
        </p:nvPicPr>
        <p:blipFill>
          <a:blip r:embed="rId2" cstate="print"/>
          <a:srcRect t="7752"/>
          <a:stretch>
            <a:fillRect/>
          </a:stretch>
        </p:blipFill>
        <p:spPr>
          <a:xfrm>
            <a:off x="457199" y="3019646"/>
            <a:ext cx="6996223" cy="1476154"/>
          </a:xfrm>
          <a:prstGeom prst="rect">
            <a:avLst/>
          </a:prstGeom>
        </p:spPr>
      </p:pic>
      <p:sp>
        <p:nvSpPr>
          <p:cNvPr id="63" name="Rectangle 29"/>
          <p:cNvSpPr>
            <a:spLocks noChangeArrowheads="1"/>
          </p:cNvSpPr>
          <p:nvPr/>
        </p:nvSpPr>
        <p:spPr bwMode="auto">
          <a:xfrm>
            <a:off x="548640" y="4887686"/>
            <a:ext cx="8229600" cy="646331"/>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2.	</a:t>
            </a:r>
            <a:r>
              <a:rPr lang="en-US" dirty="0"/>
              <a:t>Write the title of the account debited in the Account Title column. Write the debit amount in the Debit column.</a:t>
            </a:r>
          </a:p>
        </p:txBody>
      </p:sp>
      <p:sp>
        <p:nvSpPr>
          <p:cNvPr id="64" name="Rectangle 27"/>
          <p:cNvSpPr>
            <a:spLocks noChangeArrowheads="1"/>
          </p:cNvSpPr>
          <p:nvPr/>
        </p:nvSpPr>
        <p:spPr bwMode="auto">
          <a:xfrm>
            <a:off x="548640" y="4572000"/>
            <a:ext cx="8229600" cy="369332"/>
          </a:xfrm>
          <a:prstGeom prst="rect">
            <a:avLst/>
          </a:prstGeom>
          <a:noFill/>
          <a:ln w="9525">
            <a:noFill/>
            <a:miter lim="800000"/>
            <a:headEnd/>
            <a:tailEnd/>
          </a:ln>
          <a:effectLst/>
        </p:spPr>
        <p:txBody>
          <a:bodyPr wrap="square">
            <a:spAutoFit/>
          </a:bodyPr>
          <a:lstStyle/>
          <a:p>
            <a:pPr marL="342900" indent="-342900">
              <a:spcBef>
                <a:spcPct val="20000"/>
              </a:spcBef>
              <a:buClr>
                <a:schemeClr val="accent2"/>
              </a:buClr>
              <a:buFont typeface="Wingdings" pitchFamily="2" charset="2"/>
              <a:buNone/>
            </a:pPr>
            <a:r>
              <a:rPr lang="en-US" b="1" dirty="0">
                <a:solidFill>
                  <a:srgbClr val="FF0000"/>
                </a:solidFill>
                <a:effectLst>
                  <a:outerShdw blurRad="38100" dist="38100" dir="2700000" algn="tl">
                    <a:srgbClr val="000000">
                      <a:alpha val="43137"/>
                    </a:srgbClr>
                  </a:outerShdw>
                </a:effectLst>
              </a:rPr>
              <a:t>1.	</a:t>
            </a:r>
            <a:r>
              <a:rPr lang="en-US" dirty="0"/>
              <a:t>Write the date in the Date column.</a:t>
            </a:r>
          </a:p>
        </p:txBody>
      </p:sp>
      <p:sp>
        <p:nvSpPr>
          <p:cNvPr id="65" name="Rectangle 30"/>
          <p:cNvSpPr>
            <a:spLocks noChangeArrowheads="1"/>
          </p:cNvSpPr>
          <p:nvPr/>
        </p:nvSpPr>
        <p:spPr bwMode="auto">
          <a:xfrm>
            <a:off x="548640" y="5428116"/>
            <a:ext cx="8595360" cy="646331"/>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3.	</a:t>
            </a:r>
            <a:r>
              <a:rPr lang="en-US" dirty="0"/>
              <a:t>On the next line, indented about one centimeter, write the title of the account credited in the Account Title column. Write the credit amount in the Credit column.</a:t>
            </a:r>
          </a:p>
        </p:txBody>
      </p:sp>
      <p:sp>
        <p:nvSpPr>
          <p:cNvPr id="66" name="Rectangle 30"/>
          <p:cNvSpPr>
            <a:spLocks noChangeArrowheads="1"/>
          </p:cNvSpPr>
          <p:nvPr/>
        </p:nvSpPr>
        <p:spPr bwMode="auto">
          <a:xfrm>
            <a:off x="548640" y="6000690"/>
            <a:ext cx="8229600" cy="369332"/>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4.	</a:t>
            </a:r>
            <a:r>
              <a:rPr lang="en-US" dirty="0"/>
              <a:t>Write the source document number in the Doc. No. column.</a:t>
            </a:r>
          </a:p>
        </p:txBody>
      </p:sp>
      <p:grpSp>
        <p:nvGrpSpPr>
          <p:cNvPr id="8" name="Group 66"/>
          <p:cNvGrpSpPr/>
          <p:nvPr/>
        </p:nvGrpSpPr>
        <p:grpSpPr>
          <a:xfrm>
            <a:off x="685800" y="2677886"/>
            <a:ext cx="1273628" cy="1284514"/>
            <a:chOff x="1012372" y="2819400"/>
            <a:chExt cx="1273628" cy="1284514"/>
          </a:xfrm>
        </p:grpSpPr>
        <p:grpSp>
          <p:nvGrpSpPr>
            <p:cNvPr id="10" name="Group 51"/>
            <p:cNvGrpSpPr/>
            <p:nvPr/>
          </p:nvGrpSpPr>
          <p:grpSpPr>
            <a:xfrm>
              <a:off x="1012372" y="2819400"/>
              <a:ext cx="457200" cy="1284514"/>
              <a:chOff x="1088572" y="2438400"/>
              <a:chExt cx="457200" cy="1284514"/>
            </a:xfrm>
          </p:grpSpPr>
          <p:cxnSp>
            <p:nvCxnSpPr>
              <p:cNvPr id="70" name="Straight Arrow Connector 69"/>
              <p:cNvCxnSpPr/>
              <p:nvPr/>
            </p:nvCxnSpPr>
            <p:spPr>
              <a:xfrm>
                <a:off x="1273630" y="2732314"/>
                <a:ext cx="272142" cy="9906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Rectangle 7"/>
              <p:cNvSpPr>
                <a:spLocks noChangeArrowheads="1"/>
              </p:cNvSpPr>
              <p:nvPr/>
            </p:nvSpPr>
            <p:spPr bwMode="auto">
              <a:xfrm>
                <a:off x="1088572" y="2438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1</a:t>
                </a:r>
              </a:p>
            </p:txBody>
          </p:sp>
        </p:grpSp>
        <p:sp>
          <p:nvSpPr>
            <p:cNvPr id="69" name="Rectangle 68"/>
            <p:cNvSpPr/>
            <p:nvPr/>
          </p:nvSpPr>
          <p:spPr>
            <a:xfrm>
              <a:off x="1371600" y="2819400"/>
              <a:ext cx="914400" cy="369332"/>
            </a:xfrm>
            <a:prstGeom prst="rect">
              <a:avLst/>
            </a:prstGeom>
          </p:spPr>
          <p:txBody>
            <a:bodyPr wrap="square">
              <a:spAutoFit/>
            </a:bodyPr>
            <a:lstStyle/>
            <a:p>
              <a:r>
                <a:rPr lang="en-US" dirty="0">
                  <a:solidFill>
                    <a:srgbClr val="0070C0"/>
                  </a:solidFill>
                </a:rPr>
                <a:t>Date</a:t>
              </a:r>
              <a:endParaRPr lang="en-US" dirty="0"/>
            </a:p>
          </p:txBody>
        </p:sp>
      </p:grpSp>
      <p:grpSp>
        <p:nvGrpSpPr>
          <p:cNvPr id="11" name="Group 71"/>
          <p:cNvGrpSpPr/>
          <p:nvPr/>
        </p:nvGrpSpPr>
        <p:grpSpPr>
          <a:xfrm>
            <a:off x="3847012" y="2677886"/>
            <a:ext cx="2172788" cy="1284514"/>
            <a:chOff x="2002972" y="2819400"/>
            <a:chExt cx="2172788" cy="1284514"/>
          </a:xfrm>
        </p:grpSpPr>
        <p:grpSp>
          <p:nvGrpSpPr>
            <p:cNvPr id="13" name="Group 54"/>
            <p:cNvGrpSpPr/>
            <p:nvPr/>
          </p:nvGrpSpPr>
          <p:grpSpPr>
            <a:xfrm>
              <a:off x="2880360" y="2819400"/>
              <a:ext cx="1295400" cy="1284514"/>
              <a:chOff x="2880360" y="3048000"/>
              <a:chExt cx="1295400" cy="1284514"/>
            </a:xfrm>
          </p:grpSpPr>
          <p:sp>
            <p:nvSpPr>
              <p:cNvPr id="75" name="Line 20"/>
              <p:cNvSpPr>
                <a:spLocks noChangeShapeType="1"/>
              </p:cNvSpPr>
              <p:nvPr/>
            </p:nvSpPr>
            <p:spPr bwMode="auto">
              <a:xfrm flipV="1">
                <a:off x="2880360" y="3276600"/>
                <a:ext cx="1034142" cy="1055914"/>
              </a:xfrm>
              <a:prstGeom prst="line">
                <a:avLst/>
              </a:prstGeom>
              <a:noFill/>
              <a:ln w="38100">
                <a:solidFill>
                  <a:srgbClr val="00B0F0"/>
                </a:solidFill>
                <a:round/>
                <a:headEnd type="triangle" w="med" len="med"/>
                <a:tailEnd/>
              </a:ln>
              <a:effectLst/>
            </p:spPr>
            <p:txBody>
              <a:bodyPr/>
              <a:lstStyle/>
              <a:p>
                <a:endParaRPr lang="en-US" dirty="0"/>
              </a:p>
            </p:txBody>
          </p:sp>
          <p:sp>
            <p:nvSpPr>
              <p:cNvPr id="76" name="Rectangle 9"/>
              <p:cNvSpPr>
                <a:spLocks noChangeArrowheads="1"/>
              </p:cNvSpPr>
              <p:nvPr/>
            </p:nvSpPr>
            <p:spPr bwMode="auto">
              <a:xfrm>
                <a:off x="3810000" y="3048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4</a:t>
                </a:r>
              </a:p>
            </p:txBody>
          </p:sp>
        </p:grpSp>
        <p:sp>
          <p:nvSpPr>
            <p:cNvPr id="74" name="Rectangle 73"/>
            <p:cNvSpPr/>
            <p:nvPr/>
          </p:nvSpPr>
          <p:spPr>
            <a:xfrm>
              <a:off x="2002972" y="2819400"/>
              <a:ext cx="2057400" cy="369332"/>
            </a:xfrm>
            <a:prstGeom prst="rect">
              <a:avLst/>
            </a:prstGeom>
          </p:spPr>
          <p:txBody>
            <a:bodyPr wrap="square">
              <a:spAutoFit/>
            </a:bodyPr>
            <a:lstStyle/>
            <a:p>
              <a:r>
                <a:rPr lang="en-US" dirty="0">
                  <a:solidFill>
                    <a:srgbClr val="0070C0"/>
                  </a:solidFill>
                </a:rPr>
                <a:t>Source Document</a:t>
              </a:r>
              <a:endParaRPr lang="en-US" dirty="0"/>
            </a:p>
          </p:txBody>
        </p:sp>
      </p:grpSp>
      <p:grpSp>
        <p:nvGrpSpPr>
          <p:cNvPr id="16" name="Group 76"/>
          <p:cNvGrpSpPr/>
          <p:nvPr/>
        </p:nvGrpSpPr>
        <p:grpSpPr>
          <a:xfrm>
            <a:off x="1752600" y="2677886"/>
            <a:ext cx="3886200" cy="1360714"/>
            <a:chOff x="1752600" y="2677886"/>
            <a:chExt cx="3886200" cy="1360714"/>
          </a:xfrm>
        </p:grpSpPr>
        <p:sp>
          <p:nvSpPr>
            <p:cNvPr id="78" name="Line 20"/>
            <p:cNvSpPr>
              <a:spLocks noChangeShapeType="1"/>
            </p:cNvSpPr>
            <p:nvPr/>
          </p:nvSpPr>
          <p:spPr bwMode="auto">
            <a:xfrm flipH="1" flipV="1">
              <a:off x="2362200" y="2895600"/>
              <a:ext cx="3276600" cy="1143000"/>
            </a:xfrm>
            <a:prstGeom prst="line">
              <a:avLst/>
            </a:prstGeom>
            <a:noFill/>
            <a:ln w="38100">
              <a:solidFill>
                <a:srgbClr val="00B0F0"/>
              </a:solidFill>
              <a:round/>
              <a:headEnd type="triangle" w="med" len="med"/>
              <a:tailEnd/>
            </a:ln>
            <a:effectLst/>
          </p:spPr>
          <p:txBody>
            <a:bodyPr/>
            <a:lstStyle/>
            <a:p>
              <a:endParaRPr lang="en-US" dirty="0"/>
            </a:p>
          </p:txBody>
        </p:sp>
        <p:grpSp>
          <p:nvGrpSpPr>
            <p:cNvPr id="17" name="Group 71"/>
            <p:cNvGrpSpPr/>
            <p:nvPr/>
          </p:nvGrpSpPr>
          <p:grpSpPr>
            <a:xfrm>
              <a:off x="1752600" y="2677886"/>
              <a:ext cx="1676400" cy="1284514"/>
              <a:chOff x="7086600" y="4648200"/>
              <a:chExt cx="1676400" cy="1284514"/>
            </a:xfrm>
          </p:grpSpPr>
          <p:grpSp>
            <p:nvGrpSpPr>
              <p:cNvPr id="19" name="Group 60"/>
              <p:cNvGrpSpPr/>
              <p:nvPr/>
            </p:nvGrpSpPr>
            <p:grpSpPr>
              <a:xfrm>
                <a:off x="7086600" y="4648200"/>
                <a:ext cx="822960" cy="1284514"/>
                <a:chOff x="4343400" y="4343400"/>
                <a:chExt cx="822960" cy="1284514"/>
              </a:xfrm>
            </p:grpSpPr>
            <p:sp>
              <p:nvSpPr>
                <p:cNvPr id="82" name="Line 20"/>
                <p:cNvSpPr>
                  <a:spLocks noChangeShapeType="1"/>
                </p:cNvSpPr>
                <p:nvPr/>
              </p:nvSpPr>
              <p:spPr bwMode="auto">
                <a:xfrm flipV="1">
                  <a:off x="4343400" y="4572000"/>
                  <a:ext cx="685800" cy="1055914"/>
                </a:xfrm>
                <a:prstGeom prst="line">
                  <a:avLst/>
                </a:prstGeom>
                <a:noFill/>
                <a:ln w="38100">
                  <a:solidFill>
                    <a:srgbClr val="00B0F0"/>
                  </a:solidFill>
                  <a:round/>
                  <a:headEnd type="triangle" w="med" len="med"/>
                  <a:tailEnd/>
                </a:ln>
                <a:effectLst/>
              </p:spPr>
              <p:txBody>
                <a:bodyPr/>
                <a:lstStyle/>
                <a:p>
                  <a:endParaRPr lang="en-US" dirty="0"/>
                </a:p>
              </p:txBody>
            </p:sp>
            <p:sp>
              <p:nvSpPr>
                <p:cNvPr id="83" name="Rectangle 9"/>
                <p:cNvSpPr>
                  <a:spLocks noChangeArrowheads="1"/>
                </p:cNvSpPr>
                <p:nvPr/>
              </p:nvSpPr>
              <p:spPr bwMode="auto">
                <a:xfrm>
                  <a:off x="4800600" y="4343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2</a:t>
                  </a:r>
                </a:p>
              </p:txBody>
            </p:sp>
          </p:grpSp>
          <p:sp>
            <p:nvSpPr>
              <p:cNvPr id="81" name="Rectangle 80"/>
              <p:cNvSpPr/>
              <p:nvPr/>
            </p:nvSpPr>
            <p:spPr>
              <a:xfrm>
                <a:off x="7924800" y="4648200"/>
                <a:ext cx="838200" cy="369332"/>
              </a:xfrm>
              <a:prstGeom prst="rect">
                <a:avLst/>
              </a:prstGeom>
            </p:spPr>
            <p:txBody>
              <a:bodyPr wrap="square">
                <a:spAutoFit/>
              </a:bodyPr>
              <a:lstStyle/>
              <a:p>
                <a:r>
                  <a:rPr lang="en-US" dirty="0">
                    <a:solidFill>
                      <a:srgbClr val="0070C0"/>
                    </a:solidFill>
                  </a:rPr>
                  <a:t>Debit</a:t>
                </a:r>
                <a:endParaRPr lang="en-US" dirty="0"/>
              </a:p>
            </p:txBody>
          </p:sp>
        </p:grpSp>
      </p:grpSp>
      <p:grpSp>
        <p:nvGrpSpPr>
          <p:cNvPr id="20" name="Group 83"/>
          <p:cNvGrpSpPr/>
          <p:nvPr/>
        </p:nvGrpSpPr>
        <p:grpSpPr>
          <a:xfrm>
            <a:off x="4114800" y="4267200"/>
            <a:ext cx="2590800" cy="662352"/>
            <a:chOff x="3733800" y="4138248"/>
            <a:chExt cx="2590800" cy="662352"/>
          </a:xfrm>
        </p:grpSpPr>
        <p:cxnSp>
          <p:nvCxnSpPr>
            <p:cNvPr id="85" name="Straight Arrow Connector 84"/>
            <p:cNvCxnSpPr/>
            <p:nvPr/>
          </p:nvCxnSpPr>
          <p:spPr>
            <a:xfrm flipV="1">
              <a:off x="5181600" y="4138248"/>
              <a:ext cx="1055076" cy="509952"/>
            </a:xfrm>
            <a:prstGeom prst="straightConnector1">
              <a:avLst/>
            </a:prstGeom>
            <a:noFill/>
            <a:ln w="38100">
              <a:solidFill>
                <a:srgbClr val="00B0F0"/>
              </a:solidFill>
              <a:round/>
              <a:headEnd type="none" w="med" len="med"/>
              <a:tailEnd type="triangle" w="med" len="med"/>
            </a:ln>
            <a:effectLst/>
          </p:spPr>
        </p:cxnSp>
        <p:grpSp>
          <p:nvGrpSpPr>
            <p:cNvPr id="21" name="Group 90"/>
            <p:cNvGrpSpPr/>
            <p:nvPr/>
          </p:nvGrpSpPr>
          <p:grpSpPr>
            <a:xfrm>
              <a:off x="3733800" y="4138248"/>
              <a:ext cx="2590800" cy="662352"/>
              <a:chOff x="3733800" y="4138248"/>
              <a:chExt cx="2590800" cy="662352"/>
            </a:xfrm>
          </p:grpSpPr>
          <p:cxnSp>
            <p:nvCxnSpPr>
              <p:cNvPr id="87" name="Straight Arrow Connector 86"/>
              <p:cNvCxnSpPr/>
              <p:nvPr/>
            </p:nvCxnSpPr>
            <p:spPr>
              <a:xfrm flipH="1" flipV="1">
                <a:off x="3733800" y="4138248"/>
                <a:ext cx="1447800" cy="509952"/>
              </a:xfrm>
              <a:prstGeom prst="straightConnector1">
                <a:avLst/>
              </a:prstGeom>
              <a:noFill/>
              <a:ln w="38100">
                <a:solidFill>
                  <a:srgbClr val="00B0F0"/>
                </a:solidFill>
                <a:round/>
                <a:headEnd type="none" w="med" len="med"/>
                <a:tailEnd type="triangle" w="med" len="med"/>
              </a:ln>
              <a:effectLst/>
            </p:spPr>
          </p:cxnSp>
          <p:grpSp>
            <p:nvGrpSpPr>
              <p:cNvPr id="26" name="Group 70"/>
              <p:cNvGrpSpPr/>
              <p:nvPr/>
            </p:nvGrpSpPr>
            <p:grpSpPr>
              <a:xfrm>
                <a:off x="5029200" y="4431268"/>
                <a:ext cx="1295400" cy="369332"/>
                <a:chOff x="4038600" y="4419600"/>
                <a:chExt cx="1295400" cy="369332"/>
              </a:xfrm>
            </p:grpSpPr>
            <p:sp>
              <p:nvSpPr>
                <p:cNvPr id="89" name="Rectangle 88"/>
                <p:cNvSpPr/>
                <p:nvPr/>
              </p:nvSpPr>
              <p:spPr>
                <a:xfrm>
                  <a:off x="4419600" y="4419600"/>
                  <a:ext cx="914400" cy="369332"/>
                </a:xfrm>
                <a:prstGeom prst="rect">
                  <a:avLst/>
                </a:prstGeom>
              </p:spPr>
              <p:txBody>
                <a:bodyPr wrap="square">
                  <a:spAutoFit/>
                </a:bodyPr>
                <a:lstStyle/>
                <a:p>
                  <a:r>
                    <a:rPr lang="en-US" dirty="0">
                      <a:solidFill>
                        <a:srgbClr val="0070C0"/>
                      </a:solidFill>
                    </a:rPr>
                    <a:t>Credit</a:t>
                  </a:r>
                  <a:endParaRPr lang="en-US" dirty="0"/>
                </a:p>
              </p:txBody>
            </p:sp>
            <p:sp>
              <p:nvSpPr>
                <p:cNvPr id="90" name="Rectangle 10"/>
                <p:cNvSpPr>
                  <a:spLocks noChangeArrowheads="1"/>
                </p:cNvSpPr>
                <p:nvPr/>
              </p:nvSpPr>
              <p:spPr bwMode="auto">
                <a:xfrm>
                  <a:off x="4038600" y="44196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3</a:t>
                  </a:r>
                </a:p>
              </p:txBody>
            </p:sp>
          </p:grpSp>
        </p:gr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down)">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down)">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6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up)">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down)">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6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ipe(up)">
                                      <p:cBhvr>
                                        <p:cTn id="6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2" grpId="0" animBg="1"/>
      <p:bldP spid="33" grpId="0" animBg="1"/>
      <p:bldP spid="63" grpId="0" autoUpdateAnimBg="0"/>
      <p:bldP spid="64" grpId="0" autoUpdateAnimBg="0"/>
      <p:bldP spid="65" grpId="0" autoUpdateAnimBg="0"/>
      <p:bldP spid="66"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descr="C21SE_GJ-003-Page 67-General Journal.jpg"/>
          <p:cNvPicPr>
            <a:picLocks noChangeAspect="1"/>
          </p:cNvPicPr>
          <p:nvPr/>
        </p:nvPicPr>
        <p:blipFill>
          <a:blip r:embed="rId2" cstate="print"/>
          <a:srcRect t="7722"/>
          <a:stretch>
            <a:fillRect/>
          </a:stretch>
        </p:blipFill>
        <p:spPr>
          <a:xfrm>
            <a:off x="457199" y="3066478"/>
            <a:ext cx="6781801" cy="1429322"/>
          </a:xfrm>
          <a:prstGeom prst="rect">
            <a:avLst/>
          </a:prstGeom>
        </p:spPr>
      </p:pic>
      <p:sp>
        <p:nvSpPr>
          <p:cNvPr id="55" name="Rectangle 29"/>
          <p:cNvSpPr>
            <a:spLocks noChangeArrowheads="1"/>
          </p:cNvSpPr>
          <p:nvPr/>
        </p:nvSpPr>
        <p:spPr bwMode="auto">
          <a:xfrm>
            <a:off x="548640" y="4887686"/>
            <a:ext cx="8229600" cy="646331"/>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2.	</a:t>
            </a:r>
            <a:r>
              <a:rPr lang="en-US" dirty="0"/>
              <a:t>Write the abbreviated title of the account debited in the Account Title column. Write the debit amount in the Debit column.</a:t>
            </a:r>
          </a:p>
        </p:txBody>
      </p:sp>
      <p:sp>
        <p:nvSpPr>
          <p:cNvPr id="56" name="Rectangle 27"/>
          <p:cNvSpPr>
            <a:spLocks noChangeArrowheads="1"/>
          </p:cNvSpPr>
          <p:nvPr/>
        </p:nvSpPr>
        <p:spPr bwMode="auto">
          <a:xfrm>
            <a:off x="548640" y="4572000"/>
            <a:ext cx="8229600" cy="369332"/>
          </a:xfrm>
          <a:prstGeom prst="rect">
            <a:avLst/>
          </a:prstGeom>
          <a:noFill/>
          <a:ln w="9525">
            <a:noFill/>
            <a:miter lim="800000"/>
            <a:headEnd/>
            <a:tailEnd/>
          </a:ln>
          <a:effectLst/>
        </p:spPr>
        <p:txBody>
          <a:bodyPr wrap="square">
            <a:spAutoFit/>
          </a:bodyPr>
          <a:lstStyle/>
          <a:p>
            <a:pPr marL="342900" indent="-342900">
              <a:spcBef>
                <a:spcPct val="20000"/>
              </a:spcBef>
              <a:buClr>
                <a:schemeClr val="accent2"/>
              </a:buClr>
              <a:buFont typeface="Wingdings" pitchFamily="2" charset="2"/>
              <a:buNone/>
            </a:pPr>
            <a:r>
              <a:rPr lang="en-US" b="1" dirty="0">
                <a:solidFill>
                  <a:srgbClr val="FF0000"/>
                </a:solidFill>
                <a:effectLst>
                  <a:outerShdw blurRad="38100" dist="38100" dir="2700000" algn="tl">
                    <a:srgbClr val="000000">
                      <a:alpha val="43137"/>
                    </a:srgbClr>
                  </a:outerShdw>
                </a:effectLst>
              </a:rPr>
              <a:t>1.	</a:t>
            </a:r>
            <a:r>
              <a:rPr lang="en-US" dirty="0"/>
              <a:t>Write the date in the Date column.</a:t>
            </a:r>
          </a:p>
        </p:txBody>
      </p:sp>
      <p:sp>
        <p:nvSpPr>
          <p:cNvPr id="57" name="Rectangle 30"/>
          <p:cNvSpPr>
            <a:spLocks noChangeArrowheads="1"/>
          </p:cNvSpPr>
          <p:nvPr/>
        </p:nvSpPr>
        <p:spPr bwMode="auto">
          <a:xfrm>
            <a:off x="548640" y="5428116"/>
            <a:ext cx="8595360" cy="646331"/>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3.	</a:t>
            </a:r>
            <a:r>
              <a:rPr lang="en-US" dirty="0"/>
              <a:t>On the next line, indented about one centimeter, write the title of the account credited in the Account Title column. Write the credit amount in the Credit column.</a:t>
            </a:r>
          </a:p>
        </p:txBody>
      </p:sp>
      <p:sp>
        <p:nvSpPr>
          <p:cNvPr id="58" name="Rectangle 30"/>
          <p:cNvSpPr>
            <a:spLocks noChangeArrowheads="1"/>
          </p:cNvSpPr>
          <p:nvPr/>
        </p:nvSpPr>
        <p:spPr bwMode="auto">
          <a:xfrm>
            <a:off x="548640" y="6000690"/>
            <a:ext cx="8229600" cy="369332"/>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4.	</a:t>
            </a:r>
            <a:r>
              <a:rPr lang="en-US" dirty="0"/>
              <a:t>Write the source document number in the Doc. No. column.</a:t>
            </a:r>
          </a:p>
        </p:txBody>
      </p:sp>
      <p:grpSp>
        <p:nvGrpSpPr>
          <p:cNvPr id="4" name="Group 58"/>
          <p:cNvGrpSpPr/>
          <p:nvPr/>
        </p:nvGrpSpPr>
        <p:grpSpPr>
          <a:xfrm>
            <a:off x="609600" y="2754086"/>
            <a:ext cx="1273628" cy="1208314"/>
            <a:chOff x="1012372" y="2819400"/>
            <a:chExt cx="1273628" cy="1208314"/>
          </a:xfrm>
        </p:grpSpPr>
        <p:grpSp>
          <p:nvGrpSpPr>
            <p:cNvPr id="5" name="Group 51"/>
            <p:cNvGrpSpPr/>
            <p:nvPr/>
          </p:nvGrpSpPr>
          <p:grpSpPr>
            <a:xfrm>
              <a:off x="1012372" y="2819400"/>
              <a:ext cx="533400" cy="1208314"/>
              <a:chOff x="1088572" y="2438400"/>
              <a:chExt cx="533400" cy="1208314"/>
            </a:xfrm>
          </p:grpSpPr>
          <p:cxnSp>
            <p:nvCxnSpPr>
              <p:cNvPr id="62" name="Straight Arrow Connector 61"/>
              <p:cNvCxnSpPr/>
              <p:nvPr/>
            </p:nvCxnSpPr>
            <p:spPr>
              <a:xfrm>
                <a:off x="1273630" y="2732314"/>
                <a:ext cx="348342" cy="9144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Rectangle 7"/>
              <p:cNvSpPr>
                <a:spLocks noChangeArrowheads="1"/>
              </p:cNvSpPr>
              <p:nvPr/>
            </p:nvSpPr>
            <p:spPr bwMode="auto">
              <a:xfrm>
                <a:off x="1088572" y="2438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1</a:t>
                </a:r>
              </a:p>
            </p:txBody>
          </p:sp>
        </p:grpSp>
        <p:sp>
          <p:nvSpPr>
            <p:cNvPr id="61" name="Rectangle 60"/>
            <p:cNvSpPr/>
            <p:nvPr/>
          </p:nvSpPr>
          <p:spPr>
            <a:xfrm>
              <a:off x="1371600" y="2819400"/>
              <a:ext cx="914400" cy="369332"/>
            </a:xfrm>
            <a:prstGeom prst="rect">
              <a:avLst/>
            </a:prstGeom>
          </p:spPr>
          <p:txBody>
            <a:bodyPr wrap="square">
              <a:spAutoFit/>
            </a:bodyPr>
            <a:lstStyle/>
            <a:p>
              <a:r>
                <a:rPr lang="en-US" dirty="0">
                  <a:solidFill>
                    <a:srgbClr val="0070C0"/>
                  </a:solidFill>
                </a:rPr>
                <a:t>Date</a:t>
              </a:r>
              <a:endParaRPr lang="en-US" dirty="0"/>
            </a:p>
          </p:txBody>
        </p:sp>
      </p:grpSp>
      <p:grpSp>
        <p:nvGrpSpPr>
          <p:cNvPr id="6" name="Group 63"/>
          <p:cNvGrpSpPr/>
          <p:nvPr/>
        </p:nvGrpSpPr>
        <p:grpSpPr>
          <a:xfrm>
            <a:off x="4648200" y="2913530"/>
            <a:ext cx="4114800" cy="1125070"/>
            <a:chOff x="1280160" y="2819400"/>
            <a:chExt cx="4114800" cy="1125070"/>
          </a:xfrm>
        </p:grpSpPr>
        <p:grpSp>
          <p:nvGrpSpPr>
            <p:cNvPr id="7" name="Group 54"/>
            <p:cNvGrpSpPr/>
            <p:nvPr/>
          </p:nvGrpSpPr>
          <p:grpSpPr>
            <a:xfrm>
              <a:off x="1280160" y="2819400"/>
              <a:ext cx="2895600" cy="1125070"/>
              <a:chOff x="1280160" y="3048000"/>
              <a:chExt cx="2895600" cy="1125070"/>
            </a:xfrm>
          </p:grpSpPr>
          <p:sp>
            <p:nvSpPr>
              <p:cNvPr id="67" name="Line 20"/>
              <p:cNvSpPr>
                <a:spLocks noChangeShapeType="1"/>
              </p:cNvSpPr>
              <p:nvPr/>
            </p:nvSpPr>
            <p:spPr bwMode="auto">
              <a:xfrm flipV="1">
                <a:off x="1280160" y="3258670"/>
                <a:ext cx="2661237" cy="914400"/>
              </a:xfrm>
              <a:prstGeom prst="line">
                <a:avLst/>
              </a:prstGeom>
              <a:noFill/>
              <a:ln w="38100">
                <a:solidFill>
                  <a:srgbClr val="00B0F0"/>
                </a:solidFill>
                <a:round/>
                <a:headEnd type="triangle" w="med" len="med"/>
                <a:tailEnd/>
              </a:ln>
              <a:effectLst/>
            </p:spPr>
            <p:txBody>
              <a:bodyPr/>
              <a:lstStyle/>
              <a:p>
                <a:endParaRPr lang="en-US" dirty="0"/>
              </a:p>
            </p:txBody>
          </p:sp>
          <p:sp>
            <p:nvSpPr>
              <p:cNvPr id="68" name="Rectangle 9"/>
              <p:cNvSpPr>
                <a:spLocks noChangeArrowheads="1"/>
              </p:cNvSpPr>
              <p:nvPr/>
            </p:nvSpPr>
            <p:spPr bwMode="auto">
              <a:xfrm>
                <a:off x="3810000" y="3048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4</a:t>
                </a:r>
              </a:p>
            </p:txBody>
          </p:sp>
        </p:grpSp>
        <p:sp>
          <p:nvSpPr>
            <p:cNvPr id="66" name="Rectangle 65"/>
            <p:cNvSpPr/>
            <p:nvPr/>
          </p:nvSpPr>
          <p:spPr>
            <a:xfrm>
              <a:off x="4175760" y="2819400"/>
              <a:ext cx="1219200" cy="646331"/>
            </a:xfrm>
            <a:prstGeom prst="rect">
              <a:avLst/>
            </a:prstGeom>
          </p:spPr>
          <p:txBody>
            <a:bodyPr wrap="square">
              <a:spAutoFit/>
            </a:bodyPr>
            <a:lstStyle/>
            <a:p>
              <a:r>
                <a:rPr lang="en-US" dirty="0">
                  <a:solidFill>
                    <a:srgbClr val="0070C0"/>
                  </a:solidFill>
                </a:rPr>
                <a:t>Source Document</a:t>
              </a:r>
              <a:endParaRPr lang="en-US" dirty="0"/>
            </a:p>
          </p:txBody>
        </p:sp>
      </p:grpSp>
      <p:grpSp>
        <p:nvGrpSpPr>
          <p:cNvPr id="8" name="Group 68"/>
          <p:cNvGrpSpPr/>
          <p:nvPr/>
        </p:nvGrpSpPr>
        <p:grpSpPr>
          <a:xfrm>
            <a:off x="1676400" y="2754086"/>
            <a:ext cx="3810000" cy="1284514"/>
            <a:chOff x="1752600" y="2677886"/>
            <a:chExt cx="3810000" cy="1284514"/>
          </a:xfrm>
        </p:grpSpPr>
        <p:sp>
          <p:nvSpPr>
            <p:cNvPr id="70" name="Line 20"/>
            <p:cNvSpPr>
              <a:spLocks noChangeShapeType="1"/>
            </p:cNvSpPr>
            <p:nvPr/>
          </p:nvSpPr>
          <p:spPr bwMode="auto">
            <a:xfrm flipH="1" flipV="1">
              <a:off x="2362200" y="2895600"/>
              <a:ext cx="3200400" cy="1066800"/>
            </a:xfrm>
            <a:prstGeom prst="line">
              <a:avLst/>
            </a:prstGeom>
            <a:noFill/>
            <a:ln w="38100">
              <a:solidFill>
                <a:srgbClr val="00B0F0"/>
              </a:solidFill>
              <a:round/>
              <a:headEnd type="triangle" w="med" len="med"/>
              <a:tailEnd/>
            </a:ln>
            <a:effectLst/>
          </p:spPr>
          <p:txBody>
            <a:bodyPr/>
            <a:lstStyle/>
            <a:p>
              <a:endParaRPr lang="en-US" dirty="0"/>
            </a:p>
          </p:txBody>
        </p:sp>
        <p:grpSp>
          <p:nvGrpSpPr>
            <p:cNvPr id="10" name="Group 71"/>
            <p:cNvGrpSpPr/>
            <p:nvPr/>
          </p:nvGrpSpPr>
          <p:grpSpPr>
            <a:xfrm>
              <a:off x="1752600" y="2677886"/>
              <a:ext cx="1676400" cy="1208314"/>
              <a:chOff x="7086600" y="4648200"/>
              <a:chExt cx="1676400" cy="1208314"/>
            </a:xfrm>
          </p:grpSpPr>
          <p:grpSp>
            <p:nvGrpSpPr>
              <p:cNvPr id="11" name="Group 60"/>
              <p:cNvGrpSpPr/>
              <p:nvPr/>
            </p:nvGrpSpPr>
            <p:grpSpPr>
              <a:xfrm>
                <a:off x="7086600" y="4648200"/>
                <a:ext cx="822960" cy="1208314"/>
                <a:chOff x="4343400" y="4343400"/>
                <a:chExt cx="822960" cy="1208314"/>
              </a:xfrm>
            </p:grpSpPr>
            <p:sp>
              <p:nvSpPr>
                <p:cNvPr id="74" name="Line 20"/>
                <p:cNvSpPr>
                  <a:spLocks noChangeShapeType="1"/>
                </p:cNvSpPr>
                <p:nvPr/>
              </p:nvSpPr>
              <p:spPr bwMode="auto">
                <a:xfrm flipV="1">
                  <a:off x="4343400" y="4572000"/>
                  <a:ext cx="685800" cy="979714"/>
                </a:xfrm>
                <a:prstGeom prst="line">
                  <a:avLst/>
                </a:prstGeom>
                <a:noFill/>
                <a:ln w="38100">
                  <a:solidFill>
                    <a:srgbClr val="00B0F0"/>
                  </a:solidFill>
                  <a:round/>
                  <a:headEnd type="triangle" w="med" len="med"/>
                  <a:tailEnd/>
                </a:ln>
                <a:effectLst/>
              </p:spPr>
              <p:txBody>
                <a:bodyPr/>
                <a:lstStyle/>
                <a:p>
                  <a:endParaRPr lang="en-US" dirty="0"/>
                </a:p>
              </p:txBody>
            </p:sp>
            <p:sp>
              <p:nvSpPr>
                <p:cNvPr id="75" name="Rectangle 9"/>
                <p:cNvSpPr>
                  <a:spLocks noChangeArrowheads="1"/>
                </p:cNvSpPr>
                <p:nvPr/>
              </p:nvSpPr>
              <p:spPr bwMode="auto">
                <a:xfrm>
                  <a:off x="4800600" y="4343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2</a:t>
                  </a:r>
                </a:p>
              </p:txBody>
            </p:sp>
          </p:grpSp>
          <p:sp>
            <p:nvSpPr>
              <p:cNvPr id="73" name="Rectangle 72"/>
              <p:cNvSpPr/>
              <p:nvPr/>
            </p:nvSpPr>
            <p:spPr>
              <a:xfrm>
                <a:off x="7924800" y="4648200"/>
                <a:ext cx="838200" cy="369332"/>
              </a:xfrm>
              <a:prstGeom prst="rect">
                <a:avLst/>
              </a:prstGeom>
            </p:spPr>
            <p:txBody>
              <a:bodyPr wrap="square">
                <a:spAutoFit/>
              </a:bodyPr>
              <a:lstStyle/>
              <a:p>
                <a:r>
                  <a:rPr lang="en-US" dirty="0">
                    <a:solidFill>
                      <a:srgbClr val="0070C0"/>
                    </a:solidFill>
                  </a:rPr>
                  <a:t>Debit</a:t>
                </a:r>
                <a:endParaRPr lang="en-US" dirty="0"/>
              </a:p>
            </p:txBody>
          </p:sp>
        </p:grpSp>
      </p:grpSp>
      <p:grpSp>
        <p:nvGrpSpPr>
          <p:cNvPr id="12" name="Group 75"/>
          <p:cNvGrpSpPr/>
          <p:nvPr/>
        </p:nvGrpSpPr>
        <p:grpSpPr>
          <a:xfrm>
            <a:off x="1887070" y="4267200"/>
            <a:ext cx="4572000" cy="509952"/>
            <a:chOff x="1828800" y="4290648"/>
            <a:chExt cx="4572000" cy="509952"/>
          </a:xfrm>
        </p:grpSpPr>
        <p:cxnSp>
          <p:nvCxnSpPr>
            <p:cNvPr id="77" name="Straight Arrow Connector 76"/>
            <p:cNvCxnSpPr/>
            <p:nvPr/>
          </p:nvCxnSpPr>
          <p:spPr>
            <a:xfrm flipV="1">
              <a:off x="5199530" y="4290648"/>
              <a:ext cx="1201270" cy="304800"/>
            </a:xfrm>
            <a:prstGeom prst="straightConnector1">
              <a:avLst/>
            </a:prstGeom>
            <a:noFill/>
            <a:ln w="38100">
              <a:solidFill>
                <a:srgbClr val="00B0F0"/>
              </a:solidFill>
              <a:round/>
              <a:headEnd type="none" w="med" len="med"/>
              <a:tailEnd type="triangle" w="med" len="med"/>
            </a:ln>
            <a:effectLst/>
          </p:spPr>
        </p:cxnSp>
        <p:grpSp>
          <p:nvGrpSpPr>
            <p:cNvPr id="17" name="Group 90"/>
            <p:cNvGrpSpPr/>
            <p:nvPr/>
          </p:nvGrpSpPr>
          <p:grpSpPr>
            <a:xfrm>
              <a:off x="1828800" y="4290648"/>
              <a:ext cx="4495800" cy="509952"/>
              <a:chOff x="1828800" y="4290648"/>
              <a:chExt cx="4495800" cy="509952"/>
            </a:xfrm>
          </p:grpSpPr>
          <p:cxnSp>
            <p:nvCxnSpPr>
              <p:cNvPr id="79" name="Straight Arrow Connector 78"/>
              <p:cNvCxnSpPr/>
              <p:nvPr/>
            </p:nvCxnSpPr>
            <p:spPr>
              <a:xfrm flipH="1" flipV="1">
                <a:off x="1828800" y="4290648"/>
                <a:ext cx="3352800" cy="357552"/>
              </a:xfrm>
              <a:prstGeom prst="straightConnector1">
                <a:avLst/>
              </a:prstGeom>
              <a:noFill/>
              <a:ln w="38100">
                <a:solidFill>
                  <a:srgbClr val="00B0F0"/>
                </a:solidFill>
                <a:round/>
                <a:headEnd type="none" w="med" len="med"/>
                <a:tailEnd type="triangle" w="med" len="med"/>
              </a:ln>
              <a:effectLst/>
            </p:spPr>
          </p:cxnSp>
          <p:grpSp>
            <p:nvGrpSpPr>
              <p:cNvPr id="18" name="Group 70"/>
              <p:cNvGrpSpPr/>
              <p:nvPr/>
            </p:nvGrpSpPr>
            <p:grpSpPr>
              <a:xfrm>
                <a:off x="5029200" y="4431268"/>
                <a:ext cx="1295400" cy="369332"/>
                <a:chOff x="4038600" y="4419600"/>
                <a:chExt cx="1295400" cy="369332"/>
              </a:xfrm>
            </p:grpSpPr>
            <p:sp>
              <p:nvSpPr>
                <p:cNvPr id="81" name="Rectangle 80"/>
                <p:cNvSpPr/>
                <p:nvPr/>
              </p:nvSpPr>
              <p:spPr>
                <a:xfrm>
                  <a:off x="4419600" y="4419600"/>
                  <a:ext cx="914400" cy="369332"/>
                </a:xfrm>
                <a:prstGeom prst="rect">
                  <a:avLst/>
                </a:prstGeom>
              </p:spPr>
              <p:txBody>
                <a:bodyPr wrap="square">
                  <a:spAutoFit/>
                </a:bodyPr>
                <a:lstStyle/>
                <a:p>
                  <a:r>
                    <a:rPr lang="en-US" dirty="0">
                      <a:solidFill>
                        <a:srgbClr val="0070C0"/>
                      </a:solidFill>
                    </a:rPr>
                    <a:t>Credit</a:t>
                  </a:r>
                  <a:endParaRPr lang="en-US" dirty="0"/>
                </a:p>
              </p:txBody>
            </p:sp>
            <p:sp>
              <p:nvSpPr>
                <p:cNvPr id="82" name="Rectangle 10"/>
                <p:cNvSpPr>
                  <a:spLocks noChangeArrowheads="1"/>
                </p:cNvSpPr>
                <p:nvPr/>
              </p:nvSpPr>
              <p:spPr bwMode="auto">
                <a:xfrm>
                  <a:off x="4038600" y="44196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3</a:t>
                  </a:r>
                </a:p>
              </p:txBody>
            </p:sp>
          </p:grpSp>
        </p:grpSp>
      </p:grpSp>
      <p:sp>
        <p:nvSpPr>
          <p:cNvPr id="2" name="Title 1"/>
          <p:cNvSpPr>
            <a:spLocks noGrp="1"/>
          </p:cNvSpPr>
          <p:nvPr>
            <p:ph type="title"/>
          </p:nvPr>
        </p:nvSpPr>
        <p:spPr/>
        <p:txBody>
          <a:bodyPr/>
          <a:lstStyle/>
          <a:p>
            <a:r>
              <a:rPr lang="en-US"/>
              <a:t>Paid Cash on Account</a:t>
            </a:r>
            <a:endParaRPr lang="en-US" dirty="0"/>
          </a:p>
        </p:txBody>
      </p:sp>
      <p:sp>
        <p:nvSpPr>
          <p:cNvPr id="3" name="Slide Number Placeholder 2"/>
          <p:cNvSpPr>
            <a:spLocks noGrp="1"/>
          </p:cNvSpPr>
          <p:nvPr>
            <p:ph type="sldNum" sz="quarter" idx="12"/>
          </p:nvPr>
        </p:nvSpPr>
        <p:spPr/>
        <p:txBody>
          <a:bodyPr/>
          <a:lstStyle/>
          <a:p>
            <a:r>
              <a:rPr lang="en-US"/>
              <a:t>SLIDE </a:t>
            </a:r>
            <a:fld id="{FCD2455E-EC1D-45EA-B6B2-90AB88848CFD}" type="slidenum">
              <a:rPr lang="en-US" smtClean="0"/>
              <a:pPr/>
              <a:t>25</a:t>
            </a:fld>
            <a:endParaRPr lang="en-US" dirty="0"/>
          </a:p>
        </p:txBody>
      </p:sp>
      <p:sp>
        <p:nvSpPr>
          <p:cNvPr id="9" name="TextBox 8"/>
          <p:cNvSpPr txBox="1"/>
          <p:nvPr/>
        </p:nvSpPr>
        <p:spPr>
          <a:xfrm>
            <a:off x="457200" y="1422737"/>
            <a:ext cx="3581400" cy="1015663"/>
          </a:xfrm>
          <a:prstGeom prst="rect">
            <a:avLst/>
          </a:prstGeom>
          <a:gradFill flip="none" rotWithShape="1">
            <a:gsLst>
              <a:gs pos="0">
                <a:schemeClr val="bg1"/>
              </a:gs>
              <a:gs pos="50000">
                <a:srgbClr val="CCECFF"/>
              </a:gs>
              <a:gs pos="100000">
                <a:schemeClr val="bg1"/>
              </a:gs>
            </a:gsLst>
            <a:lin ang="10800000" scaled="1"/>
            <a:tileRect/>
          </a:gradFill>
        </p:spPr>
        <p:txBody>
          <a:bodyPr vert="horz" wrap="square" lIns="91440" tIns="45720" rIns="91440" bIns="45720" rtlCol="0" anchor="t" anchorCtr="0">
            <a:spAutoFit/>
          </a:bodyPr>
          <a:lstStyle/>
          <a:p>
            <a:r>
              <a:rPr lang="en-US" sz="2000" dirty="0"/>
              <a:t>January 9. Paid cash on account to Canyon Office Supplies, $100.00. Check No. 3. </a:t>
            </a:r>
          </a:p>
        </p:txBody>
      </p:sp>
      <p:grpSp>
        <p:nvGrpSpPr>
          <p:cNvPr id="25" name="Group 10"/>
          <p:cNvGrpSpPr/>
          <p:nvPr/>
        </p:nvGrpSpPr>
        <p:grpSpPr>
          <a:xfrm>
            <a:off x="3810000" y="1346537"/>
            <a:ext cx="4571999" cy="714494"/>
            <a:chOff x="4993849" y="1676400"/>
            <a:chExt cx="4571999" cy="714494"/>
          </a:xfrm>
        </p:grpSpPr>
        <p:sp>
          <p:nvSpPr>
            <p:cNvPr id="13" name="Rectangle 12"/>
            <p:cNvSpPr/>
            <p:nvPr/>
          </p:nvSpPr>
          <p:spPr>
            <a:xfrm>
              <a:off x="5862989" y="2025134"/>
              <a:ext cx="1264460" cy="365760"/>
            </a:xfrm>
            <a:prstGeom prst="rect">
              <a:avLst/>
            </a:prstGeom>
          </p:spPr>
          <p:txBody>
            <a:bodyPr wrap="square">
              <a:spAutoFit/>
            </a:bodyPr>
            <a:lstStyle/>
            <a:p>
              <a:pPr algn="r"/>
              <a:r>
                <a:rPr lang="en-US" dirty="0"/>
                <a:t>100.00</a:t>
              </a:r>
            </a:p>
          </p:txBody>
        </p:sp>
        <p:grpSp>
          <p:nvGrpSpPr>
            <p:cNvPr id="26" name="Group 53"/>
            <p:cNvGrpSpPr/>
            <p:nvPr/>
          </p:nvGrpSpPr>
          <p:grpSpPr>
            <a:xfrm>
              <a:off x="4993849" y="1676400"/>
              <a:ext cx="4571999" cy="626626"/>
              <a:chOff x="4993849" y="1676400"/>
              <a:chExt cx="4571999" cy="626626"/>
            </a:xfrm>
          </p:grpSpPr>
          <p:sp>
            <p:nvSpPr>
              <p:cNvPr id="14" name="Rectangle 13"/>
              <p:cNvSpPr/>
              <p:nvPr/>
            </p:nvSpPr>
            <p:spPr>
              <a:xfrm>
                <a:off x="4993849" y="1676400"/>
                <a:ext cx="4571999" cy="369332"/>
              </a:xfrm>
              <a:prstGeom prst="rect">
                <a:avLst/>
              </a:prstGeom>
            </p:spPr>
            <p:txBody>
              <a:bodyPr wrap="square">
                <a:spAutoFit/>
              </a:bodyPr>
              <a:lstStyle/>
              <a:p>
                <a:pPr algn="ctr"/>
                <a:r>
                  <a:rPr lang="en-US" dirty="0"/>
                  <a:t>Accounts Payable—Canyon Office Supplies</a:t>
                </a:r>
              </a:p>
            </p:txBody>
          </p:sp>
          <p:cxnSp>
            <p:nvCxnSpPr>
              <p:cNvPr id="15" name="Straight Connector 14"/>
              <p:cNvCxnSpPr/>
              <p:nvPr/>
            </p:nvCxnSpPr>
            <p:spPr>
              <a:xfrm flipH="1">
                <a:off x="5344369" y="2028706"/>
                <a:ext cx="38404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79849" y="2028706"/>
                <a:ext cx="0" cy="274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7" name="Group 16"/>
          <p:cNvGrpSpPr/>
          <p:nvPr/>
        </p:nvGrpSpPr>
        <p:grpSpPr>
          <a:xfrm>
            <a:off x="4160520" y="2042160"/>
            <a:ext cx="3840480" cy="718066"/>
            <a:chOff x="5344369" y="2667000"/>
            <a:chExt cx="3840480" cy="718066"/>
          </a:xfrm>
        </p:grpSpPr>
        <p:grpSp>
          <p:nvGrpSpPr>
            <p:cNvPr id="28" name="Group 55"/>
            <p:cNvGrpSpPr/>
            <p:nvPr/>
          </p:nvGrpSpPr>
          <p:grpSpPr>
            <a:xfrm>
              <a:off x="5344369" y="2667000"/>
              <a:ext cx="3840480" cy="626626"/>
              <a:chOff x="5344369" y="2667000"/>
              <a:chExt cx="3840480" cy="626626"/>
            </a:xfrm>
          </p:grpSpPr>
          <p:sp>
            <p:nvSpPr>
              <p:cNvPr id="20" name="Rectangle 19"/>
              <p:cNvSpPr/>
              <p:nvPr/>
            </p:nvSpPr>
            <p:spPr>
              <a:xfrm>
                <a:off x="5856380" y="2667000"/>
                <a:ext cx="2871269" cy="369332"/>
              </a:xfrm>
              <a:prstGeom prst="rect">
                <a:avLst/>
              </a:prstGeom>
            </p:spPr>
            <p:txBody>
              <a:bodyPr wrap="square">
                <a:spAutoFit/>
              </a:bodyPr>
              <a:lstStyle/>
              <a:p>
                <a:pPr algn="ctr"/>
                <a:r>
                  <a:rPr lang="en-US" dirty="0"/>
                  <a:t>Cash</a:t>
                </a:r>
              </a:p>
            </p:txBody>
          </p:sp>
          <p:cxnSp>
            <p:nvCxnSpPr>
              <p:cNvPr id="21" name="Straight Connector 20"/>
              <p:cNvCxnSpPr/>
              <p:nvPr/>
            </p:nvCxnSpPr>
            <p:spPr>
              <a:xfrm flipH="1">
                <a:off x="5344369" y="3019306"/>
                <a:ext cx="38404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279849" y="3019306"/>
                <a:ext cx="0" cy="274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7844189" y="3019306"/>
              <a:ext cx="1264460" cy="365760"/>
            </a:xfrm>
            <a:prstGeom prst="rect">
              <a:avLst/>
            </a:prstGeom>
          </p:spPr>
          <p:txBody>
            <a:bodyPr wrap="square">
              <a:spAutoFit/>
            </a:bodyPr>
            <a:lstStyle/>
            <a:p>
              <a:pPr algn="r"/>
              <a:r>
                <a:rPr lang="en-US" dirty="0"/>
                <a:t>100.00</a:t>
              </a:r>
            </a:p>
          </p:txBody>
        </p:sp>
      </p:grpSp>
      <p:sp>
        <p:nvSpPr>
          <p:cNvPr id="23" name="Down Arrow 22"/>
          <p:cNvSpPr/>
          <p:nvPr/>
        </p:nvSpPr>
        <p:spPr>
          <a:xfrm>
            <a:off x="6812280" y="2423160"/>
            <a:ext cx="274320" cy="27432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4" name="Up Arrow 23"/>
          <p:cNvSpPr/>
          <p:nvPr/>
        </p:nvSpPr>
        <p:spPr>
          <a:xfrm flipV="1">
            <a:off x="4800600" y="1727537"/>
            <a:ext cx="274320" cy="274320"/>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2" name="TextBox 51"/>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LO5</a:t>
            </a:r>
            <a:endParaRPr lang="en-US" dirty="0"/>
          </a:p>
        </p:txBody>
      </p:sp>
      <p:sp>
        <p:nvSpPr>
          <p:cNvPr id="50" name="Flowchart: Delay 4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1" name="TextBox 50"/>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3-2</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500"/>
                                        <p:tgtEl>
                                          <p:spTgt spid="25"/>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up)">
                                      <p:cBhvr>
                                        <p:cTn id="21" dur="500"/>
                                        <p:tgtEl>
                                          <p:spTgt spid="27"/>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up)">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5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up)">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5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wipe(up)">
                                      <p:cBhvr>
                                        <p:cTn id="6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utoUpdateAnimBg="0"/>
      <p:bldP spid="56" grpId="0" autoUpdateAnimBg="0"/>
      <p:bldP spid="57" grpId="0" autoUpdateAnimBg="0"/>
      <p:bldP spid="58" grpId="0" autoUpdateAnimBg="0"/>
      <p:bldP spid="9" grpId="0" animBg="1"/>
      <p:bldP spid="23"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Lesson 3-2 </a:t>
            </a:r>
            <a:r>
              <a:rPr lang="en-US" dirty="0"/>
              <a:t>Audit Your Understanding</a:t>
            </a:r>
          </a:p>
        </p:txBody>
      </p:sp>
      <p:sp>
        <p:nvSpPr>
          <p:cNvPr id="7" name="Content Placeholder 6"/>
          <p:cNvSpPr>
            <a:spLocks noGrp="1"/>
          </p:cNvSpPr>
          <p:nvPr>
            <p:ph idx="1"/>
          </p:nvPr>
        </p:nvSpPr>
        <p:spPr/>
        <p:txBody>
          <a:bodyPr vert="horz" lIns="91440" tIns="45720" rIns="91440" bIns="45720" rtlCol="0">
            <a:normAutofit/>
          </a:bodyPr>
          <a:lstStyle/>
          <a:p>
            <a:pPr marL="457200" marR="0" indent="-457200">
              <a:spcAft>
                <a:spcPts val="0"/>
              </a:spcAft>
              <a:buNone/>
            </a:pPr>
            <a:r>
              <a:rPr lang="en-US" b="1" dirty="0">
                <a:solidFill>
                  <a:srgbClr val="FF0000"/>
                </a:solidFill>
              </a:rPr>
              <a:t>1.	</a:t>
            </a:r>
            <a:r>
              <a:rPr lang="en-US" dirty="0"/>
              <a:t>When cash is paid for insurance, which account is listed on the first line of the entry?</a:t>
            </a:r>
          </a:p>
        </p:txBody>
      </p:sp>
      <p:sp>
        <p:nvSpPr>
          <p:cNvPr id="4" name="Slide Number Placeholder 3"/>
          <p:cNvSpPr>
            <a:spLocks noGrp="1"/>
          </p:cNvSpPr>
          <p:nvPr>
            <p:ph type="sldNum" sz="quarter" idx="12"/>
          </p:nvPr>
        </p:nvSpPr>
        <p:spPr/>
        <p:txBody>
          <a:bodyPr/>
          <a:lstStyle/>
          <a:p>
            <a:r>
              <a:rPr lang="en-US" dirty="0"/>
              <a:t>SLIDE </a:t>
            </a:r>
            <a:fld id="{FCD2455E-EC1D-45EA-B6B2-90AB88848CFD}" type="slidenum">
              <a:rPr lang="en-US" smtClean="0"/>
              <a:pPr/>
              <a:t>26</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7"/>
          <p:cNvSpPr txBox="1">
            <a:spLocks/>
          </p:cNvSpPr>
          <p:nvPr/>
        </p:nvSpPr>
        <p:spPr>
          <a:xfrm>
            <a:off x="914400" y="3429000"/>
            <a:ext cx="7315200" cy="1828800"/>
          </a:xfrm>
          <a:prstGeom prst="rect">
            <a:avLst/>
          </a:prstGeom>
          <a:solidFill>
            <a:schemeClr val="bg2"/>
          </a:solidFill>
        </p:spPr>
        <p:txBody>
          <a:bodyPr vert="horz" lIns="91440" tIns="45720" rIns="91440" bIns="45720" rtlCol="0">
            <a:normAutofit/>
          </a:bodyPr>
          <a:lstStyle/>
          <a:p>
            <a:pPr marL="342900" marR="0" lvl="0" indent="-342900" algn="l" defTabSz="914400" rtl="0" eaLnBrk="1" fontAlgn="auto" latinLnBrk="0" hangingPunct="1">
              <a:lnSpc>
                <a:spcPct val="120000"/>
              </a:lnSpc>
              <a:spcBef>
                <a:spcPts val="0"/>
              </a:spcBef>
              <a:spcAft>
                <a:spcPts val="0"/>
              </a:spcAft>
              <a:buClr>
                <a:srgbClr val="FF0000"/>
              </a:buClr>
              <a:buSzTx/>
              <a:buFont typeface="Calibri" pitchFamily="34" charset="0"/>
              <a:buNone/>
              <a:tabLst>
                <a:tab pos="228600" algn="l"/>
              </a:tabLst>
              <a:defRPr/>
            </a:pPr>
            <a:r>
              <a:rPr kumimoji="0" lang="en-US" sz="2400" b="1" i="0" u="none" strike="noStrike" kern="1200" cap="none" spc="0" normalizeH="0" baseline="0" noProof="0" dirty="0">
                <a:ln>
                  <a:noFill/>
                </a:ln>
                <a:solidFill>
                  <a:srgbClr val="FF0000"/>
                </a:solidFill>
                <a:effectLst/>
                <a:uLnTx/>
                <a:uFillTx/>
                <a:latin typeface="+mn-lt"/>
                <a:ea typeface="+mn-ea"/>
                <a:cs typeface="+mn-cs"/>
              </a:rPr>
              <a:t>ANSWER</a:t>
            </a:r>
          </a:p>
          <a:p>
            <a:pPr lvl="0" fontAlgn="ctr"/>
            <a:r>
              <a:rPr lang="en-US" sz="3200" dirty="0"/>
              <a:t>Prepaid Insurance</a:t>
            </a:r>
          </a:p>
        </p:txBody>
      </p:sp>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3-2</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Lesson 3-2 </a:t>
            </a:r>
            <a:r>
              <a:rPr lang="en-US" dirty="0"/>
              <a:t>Audit Your Understanding</a:t>
            </a:r>
          </a:p>
        </p:txBody>
      </p:sp>
      <p:sp>
        <p:nvSpPr>
          <p:cNvPr id="7" name="Content Placeholder 6"/>
          <p:cNvSpPr>
            <a:spLocks noGrp="1"/>
          </p:cNvSpPr>
          <p:nvPr>
            <p:ph idx="1"/>
          </p:nvPr>
        </p:nvSpPr>
        <p:spPr/>
        <p:txBody>
          <a:bodyPr vert="horz" lIns="91440" tIns="45720" rIns="91440" bIns="45720" rtlCol="0">
            <a:normAutofit/>
          </a:bodyPr>
          <a:lstStyle/>
          <a:p>
            <a:pPr marL="457200" marR="0" indent="-457200">
              <a:spcAft>
                <a:spcPts val="0"/>
              </a:spcAft>
              <a:buNone/>
            </a:pPr>
            <a:r>
              <a:rPr lang="en-US" b="1" dirty="0">
                <a:solidFill>
                  <a:srgbClr val="FF0000"/>
                </a:solidFill>
              </a:rPr>
              <a:t>2.	</a:t>
            </a:r>
            <a:r>
              <a:rPr lang="en-US" dirty="0"/>
              <a:t>When supplies are bought on account, which account is listed on the first line of the entry?</a:t>
            </a:r>
          </a:p>
        </p:txBody>
      </p:sp>
      <p:sp>
        <p:nvSpPr>
          <p:cNvPr id="4" name="Slide Number Placeholder 3"/>
          <p:cNvSpPr>
            <a:spLocks noGrp="1"/>
          </p:cNvSpPr>
          <p:nvPr>
            <p:ph type="sldNum" sz="quarter" idx="12"/>
          </p:nvPr>
        </p:nvSpPr>
        <p:spPr/>
        <p:txBody>
          <a:bodyPr/>
          <a:lstStyle/>
          <a:p>
            <a:r>
              <a:rPr lang="en-US" dirty="0"/>
              <a:t>SLIDE </a:t>
            </a:r>
            <a:fld id="{FCD2455E-EC1D-45EA-B6B2-90AB88848CFD}" type="slidenum">
              <a:rPr lang="en-US" smtClean="0"/>
              <a:pPr/>
              <a:t>27</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7"/>
          <p:cNvSpPr txBox="1">
            <a:spLocks/>
          </p:cNvSpPr>
          <p:nvPr/>
        </p:nvSpPr>
        <p:spPr>
          <a:xfrm>
            <a:off x="914400" y="3429000"/>
            <a:ext cx="7315200" cy="1828800"/>
          </a:xfrm>
          <a:prstGeom prst="rect">
            <a:avLst/>
          </a:prstGeom>
          <a:solidFill>
            <a:schemeClr val="bg2"/>
          </a:solidFill>
        </p:spPr>
        <p:txBody>
          <a:bodyPr vert="horz" lIns="91440" tIns="45720" rIns="91440" bIns="45720" rtlCol="0">
            <a:normAutofit/>
          </a:bodyPr>
          <a:lstStyle/>
          <a:p>
            <a:pPr marL="342900" marR="0" lvl="0" indent="-342900" algn="l" defTabSz="914400" rtl="0" eaLnBrk="1" fontAlgn="auto" latinLnBrk="0" hangingPunct="1">
              <a:lnSpc>
                <a:spcPct val="120000"/>
              </a:lnSpc>
              <a:spcBef>
                <a:spcPts val="0"/>
              </a:spcBef>
              <a:spcAft>
                <a:spcPts val="0"/>
              </a:spcAft>
              <a:buClr>
                <a:srgbClr val="FF0000"/>
              </a:buClr>
              <a:buSzTx/>
              <a:buFont typeface="Calibri" pitchFamily="34" charset="0"/>
              <a:buNone/>
              <a:tabLst>
                <a:tab pos="228600" algn="l"/>
              </a:tabLst>
              <a:defRPr/>
            </a:pPr>
            <a:r>
              <a:rPr kumimoji="0" lang="en-US" sz="2400" b="1" i="0" u="none" strike="noStrike" kern="1200" cap="none" spc="0" normalizeH="0" baseline="0" noProof="0" dirty="0">
                <a:ln>
                  <a:noFill/>
                </a:ln>
                <a:solidFill>
                  <a:srgbClr val="FF0000"/>
                </a:solidFill>
                <a:effectLst/>
                <a:uLnTx/>
                <a:uFillTx/>
                <a:latin typeface="+mn-lt"/>
                <a:ea typeface="+mn-ea"/>
                <a:cs typeface="+mn-cs"/>
              </a:rPr>
              <a:t>ANSWER</a:t>
            </a:r>
          </a:p>
          <a:p>
            <a:pPr>
              <a:lnSpc>
                <a:spcPct val="120000"/>
              </a:lnSpc>
              <a:buClr>
                <a:srgbClr val="FF0000"/>
              </a:buClr>
            </a:pPr>
            <a:r>
              <a:rPr lang="en-US" sz="3200" dirty="0"/>
              <a:t>Supplies</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3-2</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Lesson 3-2 </a:t>
            </a:r>
            <a:r>
              <a:rPr lang="en-US" dirty="0"/>
              <a:t>Audit Your Understanding</a:t>
            </a:r>
          </a:p>
        </p:txBody>
      </p:sp>
      <p:sp>
        <p:nvSpPr>
          <p:cNvPr id="7" name="Content Placeholder 6"/>
          <p:cNvSpPr>
            <a:spLocks noGrp="1"/>
          </p:cNvSpPr>
          <p:nvPr>
            <p:ph idx="1"/>
          </p:nvPr>
        </p:nvSpPr>
        <p:spPr/>
        <p:txBody>
          <a:bodyPr vert="horz" lIns="91440" tIns="45720" rIns="91440" bIns="45720" rtlCol="0">
            <a:normAutofit/>
          </a:bodyPr>
          <a:lstStyle/>
          <a:p>
            <a:pPr marL="457200" marR="0" indent="-457200">
              <a:spcAft>
                <a:spcPts val="0"/>
              </a:spcAft>
              <a:buNone/>
            </a:pPr>
            <a:r>
              <a:rPr lang="en-US" b="1" dirty="0">
                <a:solidFill>
                  <a:srgbClr val="FF0000"/>
                </a:solidFill>
              </a:rPr>
              <a:t>3.	</a:t>
            </a:r>
            <a:r>
              <a:rPr lang="en-US" dirty="0"/>
              <a:t>When supplies are bought on account, which account is listed on the second line of the entry?</a:t>
            </a:r>
          </a:p>
        </p:txBody>
      </p:sp>
      <p:sp>
        <p:nvSpPr>
          <p:cNvPr id="4" name="Slide Number Placeholder 3"/>
          <p:cNvSpPr>
            <a:spLocks noGrp="1"/>
          </p:cNvSpPr>
          <p:nvPr>
            <p:ph type="sldNum" sz="quarter" idx="12"/>
          </p:nvPr>
        </p:nvSpPr>
        <p:spPr/>
        <p:txBody>
          <a:bodyPr/>
          <a:lstStyle/>
          <a:p>
            <a:r>
              <a:rPr lang="en-US" dirty="0"/>
              <a:t>SLIDE </a:t>
            </a:r>
            <a:fld id="{FCD2455E-EC1D-45EA-B6B2-90AB88848CFD}" type="slidenum">
              <a:rPr lang="en-US" smtClean="0"/>
              <a:pPr/>
              <a:t>28</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7"/>
          <p:cNvSpPr txBox="1">
            <a:spLocks/>
          </p:cNvSpPr>
          <p:nvPr/>
        </p:nvSpPr>
        <p:spPr>
          <a:xfrm>
            <a:off x="914400" y="3429000"/>
            <a:ext cx="7315200" cy="1828800"/>
          </a:xfrm>
          <a:prstGeom prst="rect">
            <a:avLst/>
          </a:prstGeom>
          <a:solidFill>
            <a:schemeClr val="bg2"/>
          </a:solidFill>
        </p:spPr>
        <p:txBody>
          <a:bodyPr vert="horz" lIns="91440" tIns="45720" rIns="91440" bIns="45720" rtlCol="0">
            <a:normAutofit/>
          </a:bodyPr>
          <a:lstStyle/>
          <a:p>
            <a:pPr marL="342900" marR="0" lvl="0" indent="-342900" algn="l" defTabSz="914400" rtl="0" eaLnBrk="1" fontAlgn="auto" latinLnBrk="0" hangingPunct="1">
              <a:lnSpc>
                <a:spcPct val="120000"/>
              </a:lnSpc>
              <a:spcBef>
                <a:spcPts val="0"/>
              </a:spcBef>
              <a:spcAft>
                <a:spcPts val="0"/>
              </a:spcAft>
              <a:buClr>
                <a:srgbClr val="FF0000"/>
              </a:buClr>
              <a:buSzTx/>
              <a:buFont typeface="Calibri" pitchFamily="34" charset="0"/>
              <a:buNone/>
              <a:tabLst>
                <a:tab pos="228600" algn="l"/>
              </a:tabLst>
              <a:defRPr/>
            </a:pPr>
            <a:r>
              <a:rPr kumimoji="0" lang="en-US" sz="2400" b="1" i="0" u="none" strike="noStrike" kern="1200" cap="none" spc="0" normalizeH="0" baseline="0" noProof="0" dirty="0">
                <a:ln>
                  <a:noFill/>
                </a:ln>
                <a:solidFill>
                  <a:srgbClr val="FF0000"/>
                </a:solidFill>
                <a:effectLst/>
                <a:uLnTx/>
                <a:uFillTx/>
                <a:latin typeface="+mn-lt"/>
                <a:ea typeface="+mn-ea"/>
                <a:cs typeface="+mn-cs"/>
              </a:rPr>
              <a:t>ANSWER</a:t>
            </a:r>
          </a:p>
          <a:p>
            <a:pPr lvl="0" fontAlgn="ctr"/>
            <a:r>
              <a:rPr lang="en-US" sz="3200" dirty="0"/>
              <a:t>Accounts Payable</a:t>
            </a:r>
          </a:p>
        </p:txBody>
      </p:sp>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3-2</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Lesson 3-2 </a:t>
            </a:r>
            <a:r>
              <a:rPr lang="en-US" dirty="0"/>
              <a:t>Audit Your Understanding</a:t>
            </a:r>
          </a:p>
        </p:txBody>
      </p:sp>
      <p:sp>
        <p:nvSpPr>
          <p:cNvPr id="7" name="Content Placeholder 6"/>
          <p:cNvSpPr>
            <a:spLocks noGrp="1"/>
          </p:cNvSpPr>
          <p:nvPr>
            <p:ph idx="1"/>
          </p:nvPr>
        </p:nvSpPr>
        <p:spPr/>
        <p:txBody>
          <a:bodyPr vert="horz" lIns="91440" tIns="45720" rIns="91440" bIns="45720" rtlCol="0">
            <a:normAutofit/>
          </a:bodyPr>
          <a:lstStyle/>
          <a:p>
            <a:pPr marL="457200" marR="0" indent="-457200">
              <a:spcAft>
                <a:spcPts val="0"/>
              </a:spcAft>
              <a:buNone/>
            </a:pPr>
            <a:r>
              <a:rPr lang="en-US" b="1" dirty="0">
                <a:solidFill>
                  <a:srgbClr val="FF0000"/>
                </a:solidFill>
              </a:rPr>
              <a:t>4.	</a:t>
            </a:r>
            <a:r>
              <a:rPr lang="en-US" dirty="0"/>
              <a:t>When cash is paid on account, which account is listed on the second line of the entry?</a:t>
            </a:r>
          </a:p>
        </p:txBody>
      </p:sp>
      <p:sp>
        <p:nvSpPr>
          <p:cNvPr id="4" name="Slide Number Placeholder 3"/>
          <p:cNvSpPr>
            <a:spLocks noGrp="1"/>
          </p:cNvSpPr>
          <p:nvPr>
            <p:ph type="sldNum" sz="quarter" idx="12"/>
          </p:nvPr>
        </p:nvSpPr>
        <p:spPr/>
        <p:txBody>
          <a:bodyPr/>
          <a:lstStyle/>
          <a:p>
            <a:r>
              <a:rPr lang="en-US" dirty="0"/>
              <a:t>SLIDE </a:t>
            </a:r>
            <a:fld id="{FCD2455E-EC1D-45EA-B6B2-90AB88848CFD}" type="slidenum">
              <a:rPr lang="en-US" smtClean="0"/>
              <a:pPr/>
              <a:t>29</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7"/>
          <p:cNvSpPr txBox="1">
            <a:spLocks/>
          </p:cNvSpPr>
          <p:nvPr/>
        </p:nvSpPr>
        <p:spPr>
          <a:xfrm>
            <a:off x="914400" y="3429000"/>
            <a:ext cx="7315200" cy="1828800"/>
          </a:xfrm>
          <a:prstGeom prst="rect">
            <a:avLst/>
          </a:prstGeom>
          <a:solidFill>
            <a:schemeClr val="bg2"/>
          </a:solidFill>
        </p:spPr>
        <p:txBody>
          <a:bodyPr vert="horz" lIns="91440" tIns="45720" rIns="91440" bIns="45720" rtlCol="0">
            <a:normAutofit/>
          </a:bodyPr>
          <a:lstStyle/>
          <a:p>
            <a:pPr marL="342900" marR="0" lvl="0" indent="-342900" algn="l" defTabSz="914400" rtl="0" eaLnBrk="1" fontAlgn="auto" latinLnBrk="0" hangingPunct="1">
              <a:lnSpc>
                <a:spcPct val="120000"/>
              </a:lnSpc>
              <a:spcBef>
                <a:spcPts val="0"/>
              </a:spcBef>
              <a:spcAft>
                <a:spcPts val="0"/>
              </a:spcAft>
              <a:buClr>
                <a:srgbClr val="FF0000"/>
              </a:buClr>
              <a:buSzTx/>
              <a:buFont typeface="Calibri" pitchFamily="34" charset="0"/>
              <a:buNone/>
              <a:tabLst>
                <a:tab pos="228600" algn="l"/>
              </a:tabLst>
              <a:defRPr/>
            </a:pPr>
            <a:r>
              <a:rPr kumimoji="0" lang="en-US" sz="2400" b="1" i="0" u="none" strike="noStrike" kern="1200" cap="none" spc="0" normalizeH="0" baseline="0" noProof="0" dirty="0">
                <a:ln>
                  <a:noFill/>
                </a:ln>
                <a:solidFill>
                  <a:srgbClr val="FF0000"/>
                </a:solidFill>
                <a:effectLst/>
                <a:uLnTx/>
                <a:uFillTx/>
                <a:latin typeface="+mn-lt"/>
                <a:ea typeface="+mn-ea"/>
                <a:cs typeface="+mn-cs"/>
              </a:rPr>
              <a:t>ANSWER</a:t>
            </a:r>
          </a:p>
          <a:p>
            <a:pPr>
              <a:lnSpc>
                <a:spcPct val="120000"/>
              </a:lnSpc>
              <a:buClr>
                <a:srgbClr val="FF0000"/>
              </a:buClr>
            </a:pPr>
            <a:r>
              <a:rPr lang="en-US" sz="3200" dirty="0">
                <a:ea typeface="Calibri"/>
                <a:cs typeface="Times"/>
              </a:rPr>
              <a:t>Cash</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3-2</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General Journal</a:t>
            </a:r>
          </a:p>
        </p:txBody>
      </p:sp>
      <p:sp>
        <p:nvSpPr>
          <p:cNvPr id="3" name="Slide Number Placeholder 2"/>
          <p:cNvSpPr>
            <a:spLocks noGrp="1"/>
          </p:cNvSpPr>
          <p:nvPr>
            <p:ph type="sldNum" sz="quarter" idx="12"/>
          </p:nvPr>
        </p:nvSpPr>
        <p:spPr/>
        <p:txBody>
          <a:bodyPr/>
          <a:lstStyle/>
          <a:p>
            <a:r>
              <a:rPr lang="en-US"/>
              <a:t>SLIDE </a:t>
            </a:r>
            <a:fld id="{FCD2455E-EC1D-45EA-B6B2-90AB88848CFD}" type="slidenum">
              <a:rPr lang="en-US" smtClean="0"/>
              <a:pPr/>
              <a:t>3</a:t>
            </a:fld>
            <a:endParaRPr lang="en-US" dirty="0"/>
          </a:p>
        </p:txBody>
      </p:sp>
      <p:sp>
        <p:nvSpPr>
          <p:cNvPr id="12" name="TextBox 11"/>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LO1</a:t>
            </a:r>
            <a:endParaRPr lang="en-US" dirty="0"/>
          </a:p>
        </p:txBody>
      </p:sp>
      <p:grpSp>
        <p:nvGrpSpPr>
          <p:cNvPr id="2" name="Group 12"/>
          <p:cNvGrpSpPr/>
          <p:nvPr/>
        </p:nvGrpSpPr>
        <p:grpSpPr>
          <a:xfrm>
            <a:off x="7879080" y="0"/>
            <a:ext cx="1188720" cy="381000"/>
            <a:chOff x="7879080" y="0"/>
            <a:chExt cx="1188720" cy="381000"/>
          </a:xfrm>
        </p:grpSpPr>
        <p:sp>
          <p:nvSpPr>
            <p:cNvPr id="14" name="Flowchart: Delay 13"/>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5" name="TextBox 14"/>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3-1</a:t>
              </a:r>
            </a:p>
          </p:txBody>
        </p:sp>
      </p:grpSp>
      <p:pic>
        <p:nvPicPr>
          <p:cNvPr id="19" name="Picture 18" descr="C21SE_GJ-003-Page 59-General Journal.jpg"/>
          <p:cNvPicPr>
            <a:picLocks noChangeAspect="1"/>
          </p:cNvPicPr>
          <p:nvPr/>
        </p:nvPicPr>
        <p:blipFill>
          <a:blip r:embed="rId2" cstate="print"/>
          <a:stretch>
            <a:fillRect/>
          </a:stretch>
        </p:blipFill>
        <p:spPr>
          <a:xfrm>
            <a:off x="457200" y="2514600"/>
            <a:ext cx="8229600" cy="2133870"/>
          </a:xfrm>
          <a:prstGeom prst="rect">
            <a:avLst/>
          </a:prstGeom>
        </p:spPr>
      </p:pic>
    </p:spTree>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3"/>
          <p:cNvSpPr>
            <a:spLocks noGrp="1" noChangeArrowheads="1"/>
          </p:cNvSpPr>
          <p:nvPr>
            <p:ph type="title"/>
          </p:nvPr>
        </p:nvSpPr>
        <p:spPr/>
        <p:txBody>
          <a:bodyPr>
            <a:normAutofit fontScale="90000"/>
          </a:bodyPr>
          <a:lstStyle/>
          <a:p>
            <a:pPr eaLnBrk="1" hangingPunct="1">
              <a:defRPr/>
            </a:pPr>
            <a:r>
              <a:rPr lang="en-US"/>
              <a:t>work together 3-2</a:t>
            </a:r>
            <a:br>
              <a:rPr lang="en-US"/>
            </a:br>
            <a:r>
              <a:rPr lang="en-US"/>
              <a:t>Continue on journal from work together 3-1</a:t>
            </a:r>
          </a:p>
        </p:txBody>
      </p:sp>
      <p:sp>
        <p:nvSpPr>
          <p:cNvPr id="29" name="Slide Number Placeholder 2"/>
          <p:cNvSpPr>
            <a:spLocks noGrp="1"/>
          </p:cNvSpPr>
          <p:nvPr>
            <p:ph type="sldNum" sz="quarter" idx="12"/>
          </p:nvPr>
        </p:nvSpPr>
        <p:spPr>
          <a:prstGeom prst="rect">
            <a:avLst/>
          </a:prstGeom>
        </p:spPr>
        <p:txBody>
          <a:bodyPr/>
          <a:lstStyle/>
          <a:p>
            <a:pPr>
              <a:defRPr/>
            </a:pPr>
            <a:fld id="{15EA554F-2875-4090-A4CE-C67827E29C9A}" type="slidenum">
              <a:rPr lang="en-US"/>
              <a:pPr>
                <a:defRPr/>
              </a:pPr>
              <a:t>30</a:t>
            </a:fld>
            <a:endParaRPr lang="en-US"/>
          </a:p>
        </p:txBody>
      </p:sp>
      <p:pic>
        <p:nvPicPr>
          <p:cNvPr id="25603" name="Picture 2" descr="C21_grn_0301"/>
          <p:cNvPicPr>
            <a:picLocks noChangeAspect="1" noChangeArrowheads="1"/>
          </p:cNvPicPr>
          <p:nvPr/>
        </p:nvPicPr>
        <p:blipFill>
          <a:blip r:embed="rId2" cstate="print"/>
          <a:srcRect b="48956"/>
          <a:stretch>
            <a:fillRect/>
          </a:stretch>
        </p:blipFill>
        <p:spPr bwMode="auto">
          <a:xfrm>
            <a:off x="533400" y="2057400"/>
            <a:ext cx="8229600" cy="1981200"/>
          </a:xfrm>
          <a:prstGeom prst="rect">
            <a:avLst/>
          </a:prstGeom>
          <a:noFill/>
          <a:ln w="9525">
            <a:noFill/>
            <a:miter lim="800000"/>
            <a:headEnd/>
            <a:tailEnd/>
          </a:ln>
        </p:spPr>
      </p:pic>
      <p:pic>
        <p:nvPicPr>
          <p:cNvPr id="25606" name="Picture 5" descr="C21_blue_0310"/>
          <p:cNvPicPr>
            <a:picLocks noChangeAspect="1" noChangeArrowheads="1"/>
          </p:cNvPicPr>
          <p:nvPr/>
        </p:nvPicPr>
        <p:blipFill>
          <a:blip r:embed="rId3" cstate="print"/>
          <a:srcRect/>
          <a:stretch>
            <a:fillRect/>
          </a:stretch>
        </p:blipFill>
        <p:spPr bwMode="auto">
          <a:xfrm>
            <a:off x="5943600" y="4264025"/>
            <a:ext cx="2895600" cy="1365250"/>
          </a:xfrm>
          <a:prstGeom prst="rect">
            <a:avLst/>
          </a:prstGeom>
          <a:noFill/>
          <a:ln w="9525">
            <a:noFill/>
            <a:miter lim="800000"/>
            <a:headEnd/>
            <a:tailEnd/>
          </a:ln>
        </p:spPr>
      </p:pic>
      <p:sp>
        <p:nvSpPr>
          <p:cNvPr id="25607" name="Text Box 6"/>
          <p:cNvSpPr txBox="1">
            <a:spLocks noChangeArrowheads="1"/>
          </p:cNvSpPr>
          <p:nvPr/>
        </p:nvSpPr>
        <p:spPr bwMode="auto">
          <a:xfrm>
            <a:off x="152400" y="1508125"/>
            <a:ext cx="8915400" cy="396875"/>
          </a:xfrm>
          <a:prstGeom prst="rect">
            <a:avLst/>
          </a:prstGeom>
          <a:noFill/>
          <a:ln w="9525">
            <a:noFill/>
            <a:miter lim="800000"/>
            <a:headEnd/>
            <a:tailEnd/>
          </a:ln>
        </p:spPr>
        <p:txBody>
          <a:bodyPr>
            <a:spAutoFit/>
          </a:bodyPr>
          <a:lstStyle/>
          <a:p>
            <a:pPr>
              <a:spcBef>
                <a:spcPct val="20000"/>
              </a:spcBef>
              <a:buClr>
                <a:schemeClr val="accent1"/>
              </a:buClr>
              <a:buFont typeface="Wingdings" pitchFamily="2" charset="2"/>
              <a:buNone/>
            </a:pPr>
            <a:r>
              <a:rPr lang="en-US" sz="2000" i="1" dirty="0"/>
              <a:t>Apr. 5  Bought supplies on account from Supply Mart, $600.00. Memo #1.</a:t>
            </a:r>
          </a:p>
        </p:txBody>
      </p:sp>
      <p:sp>
        <p:nvSpPr>
          <p:cNvPr id="178183" name="Rectangle 7"/>
          <p:cNvSpPr>
            <a:spLocks noChangeArrowheads="1"/>
          </p:cNvSpPr>
          <p:nvPr/>
        </p:nvSpPr>
        <p:spPr bwMode="auto">
          <a:xfrm>
            <a:off x="838200" y="3505200"/>
            <a:ext cx="411163" cy="411163"/>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1</a:t>
            </a:r>
          </a:p>
        </p:txBody>
      </p:sp>
      <p:sp>
        <p:nvSpPr>
          <p:cNvPr id="178184" name="Rectangle 8"/>
          <p:cNvSpPr>
            <a:spLocks noChangeArrowheads="1"/>
          </p:cNvSpPr>
          <p:nvPr/>
        </p:nvSpPr>
        <p:spPr bwMode="auto">
          <a:xfrm>
            <a:off x="4932363" y="3581400"/>
            <a:ext cx="411162" cy="411163"/>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4</a:t>
            </a:r>
          </a:p>
        </p:txBody>
      </p:sp>
      <p:grpSp>
        <p:nvGrpSpPr>
          <p:cNvPr id="2" name="Group 9"/>
          <p:cNvGrpSpPr>
            <a:grpSpLocks/>
          </p:cNvGrpSpPr>
          <p:nvPr/>
        </p:nvGrpSpPr>
        <p:grpSpPr bwMode="auto">
          <a:xfrm>
            <a:off x="1905000" y="2667000"/>
            <a:ext cx="4449763" cy="487363"/>
            <a:chOff x="1200" y="1680"/>
            <a:chExt cx="2803" cy="307"/>
          </a:xfrm>
        </p:grpSpPr>
        <p:sp>
          <p:nvSpPr>
            <p:cNvPr id="178186" name="Rectangle 10"/>
            <p:cNvSpPr>
              <a:spLocks noChangeArrowheads="1"/>
            </p:cNvSpPr>
            <p:nvPr/>
          </p:nvSpPr>
          <p:spPr bwMode="auto">
            <a:xfrm>
              <a:off x="1200" y="1728"/>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2</a:t>
              </a:r>
            </a:p>
          </p:txBody>
        </p:sp>
        <p:sp>
          <p:nvSpPr>
            <p:cNvPr id="178187" name="Rectangle 11"/>
            <p:cNvSpPr>
              <a:spLocks noChangeArrowheads="1"/>
            </p:cNvSpPr>
            <p:nvPr/>
          </p:nvSpPr>
          <p:spPr bwMode="auto">
            <a:xfrm>
              <a:off x="3744" y="1680"/>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2</a:t>
              </a:r>
            </a:p>
          </p:txBody>
        </p:sp>
      </p:grpSp>
      <p:sp>
        <p:nvSpPr>
          <p:cNvPr id="178188" name="Text Box 12"/>
          <p:cNvSpPr txBox="1">
            <a:spLocks noChangeArrowheads="1"/>
          </p:cNvSpPr>
          <p:nvPr/>
        </p:nvSpPr>
        <p:spPr bwMode="auto">
          <a:xfrm>
            <a:off x="304800" y="4129088"/>
            <a:ext cx="4362450" cy="396875"/>
          </a:xfrm>
          <a:prstGeom prst="rect">
            <a:avLst/>
          </a:prstGeom>
          <a:noFill/>
          <a:ln w="9525">
            <a:noFill/>
            <a:miter lim="800000"/>
            <a:headEnd/>
            <a:tailEnd/>
          </a:ln>
        </p:spPr>
        <p:txBody>
          <a:bodyPr wrap="none">
            <a:spAutoFit/>
          </a:bodyPr>
          <a:lstStyle/>
          <a:p>
            <a:pPr marL="344488" indent="-344488">
              <a:spcBef>
                <a:spcPct val="20000"/>
              </a:spcBef>
            </a:pPr>
            <a:r>
              <a:rPr lang="en-US" sz="2000">
                <a:latin typeface="Arial" charset="0"/>
                <a:cs typeface="Arial" charset="0"/>
              </a:rPr>
              <a:t>1.	Write the date in the Date column.</a:t>
            </a:r>
          </a:p>
        </p:txBody>
      </p:sp>
      <p:sp>
        <p:nvSpPr>
          <p:cNvPr id="178189" name="Text Box 13"/>
          <p:cNvSpPr txBox="1">
            <a:spLocks noChangeArrowheads="1"/>
          </p:cNvSpPr>
          <p:nvPr/>
        </p:nvSpPr>
        <p:spPr bwMode="auto">
          <a:xfrm>
            <a:off x="304800" y="5834063"/>
            <a:ext cx="8534400" cy="3968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4.	Write the source document number in the Doc. No. column.</a:t>
            </a:r>
            <a:endParaRPr lang="en-US" sz="2000">
              <a:latin typeface="Arial" charset="0"/>
            </a:endParaRPr>
          </a:p>
        </p:txBody>
      </p:sp>
      <p:sp>
        <p:nvSpPr>
          <p:cNvPr id="178190" name="Text Box 14"/>
          <p:cNvSpPr txBox="1">
            <a:spLocks noChangeArrowheads="1"/>
          </p:cNvSpPr>
          <p:nvPr/>
        </p:nvSpPr>
        <p:spPr bwMode="auto">
          <a:xfrm>
            <a:off x="304800" y="5164138"/>
            <a:ext cx="5105400" cy="7016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3.	Write the title of the account credited. Write the credit amount.</a:t>
            </a:r>
          </a:p>
        </p:txBody>
      </p:sp>
      <p:sp>
        <p:nvSpPr>
          <p:cNvPr id="178191" name="Text Box 15"/>
          <p:cNvSpPr txBox="1">
            <a:spLocks noChangeArrowheads="1"/>
          </p:cNvSpPr>
          <p:nvPr/>
        </p:nvSpPr>
        <p:spPr bwMode="auto">
          <a:xfrm>
            <a:off x="304800" y="4494213"/>
            <a:ext cx="5105400" cy="7016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2.	Write the title of the account debited. Write the debit amount.</a:t>
            </a:r>
          </a:p>
        </p:txBody>
      </p:sp>
      <p:grpSp>
        <p:nvGrpSpPr>
          <p:cNvPr id="3" name="Group 16"/>
          <p:cNvGrpSpPr>
            <a:grpSpLocks/>
          </p:cNvGrpSpPr>
          <p:nvPr/>
        </p:nvGrpSpPr>
        <p:grpSpPr bwMode="auto">
          <a:xfrm>
            <a:off x="1905000" y="3703638"/>
            <a:ext cx="5786438" cy="441325"/>
            <a:chOff x="1200" y="2333"/>
            <a:chExt cx="3645" cy="278"/>
          </a:xfrm>
        </p:grpSpPr>
        <p:sp>
          <p:nvSpPr>
            <p:cNvPr id="178193" name="Rectangle 17"/>
            <p:cNvSpPr>
              <a:spLocks noChangeArrowheads="1"/>
            </p:cNvSpPr>
            <p:nvPr/>
          </p:nvSpPr>
          <p:spPr bwMode="auto">
            <a:xfrm>
              <a:off x="1200" y="2352"/>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3</a:t>
              </a:r>
            </a:p>
          </p:txBody>
        </p:sp>
        <p:sp>
          <p:nvSpPr>
            <p:cNvPr id="178194" name="Rectangle 18"/>
            <p:cNvSpPr>
              <a:spLocks noChangeArrowheads="1"/>
            </p:cNvSpPr>
            <p:nvPr/>
          </p:nvSpPr>
          <p:spPr bwMode="auto">
            <a:xfrm>
              <a:off x="4586" y="2333"/>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3</a:t>
              </a:r>
            </a:p>
          </p:txBody>
        </p:sp>
      </p:grpSp>
      <p:sp>
        <p:nvSpPr>
          <p:cNvPr id="25616" name="Rectangle 19"/>
          <p:cNvSpPr>
            <a:spLocks noChangeArrowheads="1"/>
          </p:cNvSpPr>
          <p:nvPr/>
        </p:nvSpPr>
        <p:spPr bwMode="auto">
          <a:xfrm>
            <a:off x="6959600" y="4267200"/>
            <a:ext cx="838200" cy="228600"/>
          </a:xfrm>
          <a:prstGeom prst="rect">
            <a:avLst/>
          </a:prstGeom>
          <a:solidFill>
            <a:schemeClr val="bg1"/>
          </a:solidFill>
          <a:ln w="9525">
            <a:noFill/>
            <a:miter lim="800000"/>
            <a:headEnd/>
            <a:tailEnd/>
          </a:ln>
        </p:spPr>
        <p:txBody>
          <a:bodyPr wrap="none" anchor="ctr"/>
          <a:lstStyle/>
          <a:p>
            <a:pPr algn="ctr"/>
            <a:r>
              <a:rPr lang="en-US" sz="1800">
                <a:latin typeface="Arial" charset="0"/>
              </a:rPr>
              <a:t>Supplies</a:t>
            </a:r>
          </a:p>
        </p:txBody>
      </p:sp>
      <p:sp>
        <p:nvSpPr>
          <p:cNvPr id="25617" name="Rectangle 20"/>
          <p:cNvSpPr>
            <a:spLocks noChangeArrowheads="1"/>
          </p:cNvSpPr>
          <p:nvPr/>
        </p:nvSpPr>
        <p:spPr bwMode="auto">
          <a:xfrm>
            <a:off x="6400800" y="5029200"/>
            <a:ext cx="2133600" cy="228600"/>
          </a:xfrm>
          <a:prstGeom prst="rect">
            <a:avLst/>
          </a:prstGeom>
          <a:solidFill>
            <a:schemeClr val="bg1"/>
          </a:solidFill>
          <a:ln w="9525">
            <a:noFill/>
            <a:miter lim="800000"/>
            <a:headEnd/>
            <a:tailEnd/>
          </a:ln>
        </p:spPr>
        <p:txBody>
          <a:bodyPr wrap="none" anchor="ctr"/>
          <a:lstStyle/>
          <a:p>
            <a:pPr algn="ctr"/>
            <a:r>
              <a:rPr lang="en-US" sz="1800" dirty="0">
                <a:latin typeface="Arial" charset="0"/>
              </a:rPr>
              <a:t>A/P – Supply Mart</a:t>
            </a:r>
          </a:p>
        </p:txBody>
      </p:sp>
      <p:sp>
        <p:nvSpPr>
          <p:cNvPr id="25618" name="Rectangle 21"/>
          <p:cNvSpPr>
            <a:spLocks noChangeArrowheads="1"/>
          </p:cNvSpPr>
          <p:nvPr/>
        </p:nvSpPr>
        <p:spPr bwMode="auto">
          <a:xfrm>
            <a:off x="6477000" y="4572000"/>
            <a:ext cx="838200" cy="228600"/>
          </a:xfrm>
          <a:prstGeom prst="rect">
            <a:avLst/>
          </a:prstGeom>
          <a:solidFill>
            <a:schemeClr val="bg1"/>
          </a:solidFill>
          <a:ln w="9525">
            <a:noFill/>
            <a:miter lim="800000"/>
            <a:headEnd/>
            <a:tailEnd/>
          </a:ln>
        </p:spPr>
        <p:txBody>
          <a:bodyPr wrap="none" anchor="ctr"/>
          <a:lstStyle/>
          <a:p>
            <a:pPr algn="ctr"/>
            <a:r>
              <a:rPr lang="en-US" dirty="0">
                <a:latin typeface="Arial" charset="0"/>
              </a:rPr>
              <a:t>6</a:t>
            </a:r>
            <a:r>
              <a:rPr lang="en-US" sz="1800" dirty="0">
                <a:latin typeface="Arial" charset="0"/>
              </a:rPr>
              <a:t>00.00</a:t>
            </a:r>
          </a:p>
        </p:txBody>
      </p:sp>
      <p:sp>
        <p:nvSpPr>
          <p:cNvPr id="25619" name="Rectangle 22"/>
          <p:cNvSpPr>
            <a:spLocks noChangeArrowheads="1"/>
          </p:cNvSpPr>
          <p:nvPr/>
        </p:nvSpPr>
        <p:spPr bwMode="auto">
          <a:xfrm>
            <a:off x="8001000" y="5334000"/>
            <a:ext cx="838200" cy="228600"/>
          </a:xfrm>
          <a:prstGeom prst="rect">
            <a:avLst/>
          </a:prstGeom>
          <a:solidFill>
            <a:schemeClr val="bg1"/>
          </a:solidFill>
          <a:ln w="9525">
            <a:noFill/>
            <a:miter lim="800000"/>
            <a:headEnd/>
            <a:tailEnd/>
          </a:ln>
        </p:spPr>
        <p:txBody>
          <a:bodyPr wrap="none" anchor="ctr"/>
          <a:lstStyle/>
          <a:p>
            <a:pPr algn="ctr"/>
            <a:r>
              <a:rPr lang="en-US" dirty="0">
                <a:latin typeface="Arial" charset="0"/>
              </a:rPr>
              <a:t>6</a:t>
            </a:r>
            <a:r>
              <a:rPr lang="en-US" sz="1800" dirty="0">
                <a:latin typeface="Arial" charset="0"/>
              </a:rPr>
              <a:t>00.00</a:t>
            </a:r>
          </a:p>
        </p:txBody>
      </p:sp>
      <p:sp>
        <p:nvSpPr>
          <p:cNvPr id="178200" name="Rectangle 24"/>
          <p:cNvSpPr>
            <a:spLocks noChangeArrowheads="1"/>
          </p:cNvSpPr>
          <p:nvPr/>
        </p:nvSpPr>
        <p:spPr bwMode="auto">
          <a:xfrm>
            <a:off x="1295400" y="3187700"/>
            <a:ext cx="381000" cy="228600"/>
          </a:xfrm>
          <a:prstGeom prst="rect">
            <a:avLst/>
          </a:prstGeom>
          <a:noFill/>
          <a:ln w="9525">
            <a:noFill/>
            <a:miter lim="800000"/>
            <a:headEnd/>
            <a:tailEnd/>
          </a:ln>
        </p:spPr>
        <p:txBody>
          <a:bodyPr wrap="none" anchor="ctr"/>
          <a:lstStyle/>
          <a:p>
            <a:pPr algn="ctr"/>
            <a:r>
              <a:rPr lang="en-US" sz="1600">
                <a:latin typeface="Arial" charset="0"/>
              </a:rPr>
              <a:t>5</a:t>
            </a:r>
          </a:p>
        </p:txBody>
      </p:sp>
      <p:sp>
        <p:nvSpPr>
          <p:cNvPr id="178201" name="Rectangle 25"/>
          <p:cNvSpPr>
            <a:spLocks noChangeArrowheads="1"/>
          </p:cNvSpPr>
          <p:nvPr/>
        </p:nvSpPr>
        <p:spPr bwMode="auto">
          <a:xfrm>
            <a:off x="1600200" y="3175000"/>
            <a:ext cx="381000" cy="228600"/>
          </a:xfrm>
          <a:prstGeom prst="rect">
            <a:avLst/>
          </a:prstGeom>
          <a:noFill/>
          <a:ln w="9525">
            <a:noFill/>
            <a:miter lim="800000"/>
            <a:headEnd/>
            <a:tailEnd/>
          </a:ln>
        </p:spPr>
        <p:txBody>
          <a:bodyPr wrap="none" anchor="ctr"/>
          <a:lstStyle/>
          <a:p>
            <a:r>
              <a:rPr lang="en-US" sz="1600">
                <a:latin typeface="Arial" charset="0"/>
              </a:rPr>
              <a:t>Supplies</a:t>
            </a:r>
          </a:p>
        </p:txBody>
      </p:sp>
      <p:sp>
        <p:nvSpPr>
          <p:cNvPr id="178202" name="Rectangle 26"/>
          <p:cNvSpPr>
            <a:spLocks noChangeArrowheads="1"/>
          </p:cNvSpPr>
          <p:nvPr/>
        </p:nvSpPr>
        <p:spPr bwMode="auto">
          <a:xfrm>
            <a:off x="6464300" y="3200400"/>
            <a:ext cx="685800" cy="228600"/>
          </a:xfrm>
          <a:prstGeom prst="rect">
            <a:avLst/>
          </a:prstGeom>
          <a:noFill/>
          <a:ln w="9525">
            <a:noFill/>
            <a:miter lim="800000"/>
            <a:headEnd/>
            <a:tailEnd/>
          </a:ln>
        </p:spPr>
        <p:txBody>
          <a:bodyPr wrap="none" anchor="ctr"/>
          <a:lstStyle/>
          <a:p>
            <a:pPr algn="ctr"/>
            <a:r>
              <a:rPr lang="en-US" sz="1600" dirty="0">
                <a:latin typeface="Arial" charset="0"/>
              </a:rPr>
              <a:t>6 0 0 00</a:t>
            </a:r>
          </a:p>
        </p:txBody>
      </p:sp>
      <p:sp>
        <p:nvSpPr>
          <p:cNvPr id="178203" name="Rectangle 27"/>
          <p:cNvSpPr>
            <a:spLocks noChangeArrowheads="1"/>
          </p:cNvSpPr>
          <p:nvPr/>
        </p:nvSpPr>
        <p:spPr bwMode="auto">
          <a:xfrm>
            <a:off x="1905000" y="3429000"/>
            <a:ext cx="2209800" cy="279400"/>
          </a:xfrm>
          <a:prstGeom prst="rect">
            <a:avLst/>
          </a:prstGeom>
          <a:noFill/>
          <a:ln w="9525">
            <a:noFill/>
            <a:miter lim="800000"/>
            <a:headEnd/>
            <a:tailEnd/>
          </a:ln>
        </p:spPr>
        <p:txBody>
          <a:bodyPr wrap="none" anchor="ctr"/>
          <a:lstStyle/>
          <a:p>
            <a:r>
              <a:rPr lang="en-US" sz="1600" dirty="0">
                <a:latin typeface="Arial" charset="0"/>
              </a:rPr>
              <a:t>A/P – Supply Mart</a:t>
            </a:r>
          </a:p>
        </p:txBody>
      </p:sp>
      <p:sp>
        <p:nvSpPr>
          <p:cNvPr id="178204" name="Rectangle 28"/>
          <p:cNvSpPr>
            <a:spLocks noChangeArrowheads="1"/>
          </p:cNvSpPr>
          <p:nvPr/>
        </p:nvSpPr>
        <p:spPr bwMode="auto">
          <a:xfrm>
            <a:off x="7747000" y="3454400"/>
            <a:ext cx="685800" cy="228600"/>
          </a:xfrm>
          <a:prstGeom prst="rect">
            <a:avLst/>
          </a:prstGeom>
          <a:noFill/>
          <a:ln w="9525">
            <a:noFill/>
            <a:miter lim="800000"/>
            <a:headEnd/>
            <a:tailEnd/>
          </a:ln>
        </p:spPr>
        <p:txBody>
          <a:bodyPr wrap="none" anchor="ctr"/>
          <a:lstStyle/>
          <a:p>
            <a:pPr algn="ctr"/>
            <a:r>
              <a:rPr lang="en-US" sz="1600" dirty="0">
                <a:latin typeface="Arial" charset="0"/>
              </a:rPr>
              <a:t>6 0 0 00</a:t>
            </a:r>
          </a:p>
        </p:txBody>
      </p:sp>
      <p:sp>
        <p:nvSpPr>
          <p:cNvPr id="178205" name="Rectangle 29"/>
          <p:cNvSpPr>
            <a:spLocks noChangeArrowheads="1"/>
          </p:cNvSpPr>
          <p:nvPr/>
        </p:nvSpPr>
        <p:spPr bwMode="auto">
          <a:xfrm>
            <a:off x="4902200" y="3200400"/>
            <a:ext cx="381000" cy="228600"/>
          </a:xfrm>
          <a:prstGeom prst="rect">
            <a:avLst/>
          </a:prstGeom>
          <a:noFill/>
          <a:ln w="9525">
            <a:noFill/>
            <a:miter lim="800000"/>
            <a:headEnd/>
            <a:tailEnd/>
          </a:ln>
        </p:spPr>
        <p:txBody>
          <a:bodyPr wrap="none" anchor="ctr"/>
          <a:lstStyle/>
          <a:p>
            <a:r>
              <a:rPr lang="en-US" sz="1600">
                <a:latin typeface="Arial" charset="0"/>
              </a:rPr>
              <a:t>M1</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8200"/>
                                        </p:tgtEl>
                                        <p:attrNameLst>
                                          <p:attrName>style.visibility</p:attrName>
                                        </p:attrNameLst>
                                      </p:cBhvr>
                                      <p:to>
                                        <p:strVal val="visible"/>
                                      </p:to>
                                    </p:set>
                                    <p:animEffect transition="in" filter="dissolve">
                                      <p:cBhvr>
                                        <p:cTn id="7" dur="500"/>
                                        <p:tgtEl>
                                          <p:spTgt spid="17820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8183"/>
                                        </p:tgtEl>
                                        <p:attrNameLst>
                                          <p:attrName>style.visibility</p:attrName>
                                        </p:attrNameLst>
                                      </p:cBhvr>
                                      <p:to>
                                        <p:strVal val="visible"/>
                                      </p:to>
                                    </p:set>
                                    <p:animEffect transition="in" filter="dissolve">
                                      <p:cBhvr>
                                        <p:cTn id="10" dur="500"/>
                                        <p:tgtEl>
                                          <p:spTgt spid="17818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8188"/>
                                        </p:tgtEl>
                                        <p:attrNameLst>
                                          <p:attrName>style.visibility</p:attrName>
                                        </p:attrNameLst>
                                      </p:cBhvr>
                                      <p:to>
                                        <p:strVal val="visible"/>
                                      </p:to>
                                    </p:set>
                                    <p:animEffect transition="in" filter="dissolve">
                                      <p:cBhvr>
                                        <p:cTn id="13" dur="500"/>
                                        <p:tgtEl>
                                          <p:spTgt spid="17818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78183"/>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178188"/>
                                        </p:tgtEl>
                                        <p:attrNameLst>
                                          <p:attrName>style.visibility</p:attrName>
                                        </p:attrNameLst>
                                      </p:cBhvr>
                                      <p:to>
                                        <p:strVal val="hidden"/>
                                      </p:to>
                                    </p:set>
                                  </p:childTnLst>
                                </p:cTn>
                              </p:par>
                              <p:par>
                                <p:cTn id="20" presetID="9"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78201"/>
                                        </p:tgtEl>
                                        <p:attrNameLst>
                                          <p:attrName>style.visibility</p:attrName>
                                        </p:attrNameLst>
                                      </p:cBhvr>
                                      <p:to>
                                        <p:strVal val="visible"/>
                                      </p:to>
                                    </p:set>
                                    <p:animEffect transition="in" filter="dissolve">
                                      <p:cBhvr>
                                        <p:cTn id="25" dur="500"/>
                                        <p:tgtEl>
                                          <p:spTgt spid="17820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78202"/>
                                        </p:tgtEl>
                                        <p:attrNameLst>
                                          <p:attrName>style.visibility</p:attrName>
                                        </p:attrNameLst>
                                      </p:cBhvr>
                                      <p:to>
                                        <p:strVal val="visible"/>
                                      </p:to>
                                    </p:set>
                                    <p:animEffect transition="in" filter="dissolve">
                                      <p:cBhvr>
                                        <p:cTn id="28" dur="500"/>
                                        <p:tgtEl>
                                          <p:spTgt spid="17820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78191"/>
                                        </p:tgtEl>
                                        <p:attrNameLst>
                                          <p:attrName>style.visibility</p:attrName>
                                        </p:attrNameLst>
                                      </p:cBhvr>
                                      <p:to>
                                        <p:strVal val="visible"/>
                                      </p:to>
                                    </p:set>
                                    <p:animEffect transition="in" filter="dissolve">
                                      <p:cBhvr>
                                        <p:cTn id="31" dur="500"/>
                                        <p:tgtEl>
                                          <p:spTgt spid="17819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7819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dissolve">
                                      <p:cBhvr>
                                        <p:cTn id="40" dur="500"/>
                                        <p:tgtEl>
                                          <p:spTgt spid="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78203"/>
                                        </p:tgtEl>
                                        <p:attrNameLst>
                                          <p:attrName>style.visibility</p:attrName>
                                        </p:attrNameLst>
                                      </p:cBhvr>
                                      <p:to>
                                        <p:strVal val="visible"/>
                                      </p:to>
                                    </p:set>
                                    <p:animEffect transition="in" filter="dissolve">
                                      <p:cBhvr>
                                        <p:cTn id="43" dur="500"/>
                                        <p:tgtEl>
                                          <p:spTgt spid="178203"/>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78204"/>
                                        </p:tgtEl>
                                        <p:attrNameLst>
                                          <p:attrName>style.visibility</p:attrName>
                                        </p:attrNameLst>
                                      </p:cBhvr>
                                      <p:to>
                                        <p:strVal val="visible"/>
                                      </p:to>
                                    </p:set>
                                    <p:animEffect transition="in" filter="dissolve">
                                      <p:cBhvr>
                                        <p:cTn id="46" dur="500"/>
                                        <p:tgtEl>
                                          <p:spTgt spid="17820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78190"/>
                                        </p:tgtEl>
                                        <p:attrNameLst>
                                          <p:attrName>style.visibility</p:attrName>
                                        </p:attrNameLst>
                                      </p:cBhvr>
                                      <p:to>
                                        <p:strVal val="visible"/>
                                      </p:to>
                                    </p:set>
                                    <p:animEffect transition="in" filter="dissolve">
                                      <p:cBhvr>
                                        <p:cTn id="49" dur="500"/>
                                        <p:tgtEl>
                                          <p:spTgt spid="178190"/>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78190"/>
                                        </p:tgtEl>
                                        <p:attrNameLst>
                                          <p:attrName>style.visibility</p:attrName>
                                        </p:attrNameLst>
                                      </p:cBhvr>
                                      <p:to>
                                        <p:strVal val="hidden"/>
                                      </p:to>
                                    </p:set>
                                  </p:childTnLst>
                                </p:cTn>
                              </p:par>
                              <p:par>
                                <p:cTn id="56" presetID="9" presetClass="entr" presetSubtype="0" fill="hold" grpId="0" nodeType="withEffect">
                                  <p:stCondLst>
                                    <p:cond delay="0"/>
                                  </p:stCondLst>
                                  <p:childTnLst>
                                    <p:set>
                                      <p:cBhvr>
                                        <p:cTn id="57" dur="1" fill="hold">
                                          <p:stCondLst>
                                            <p:cond delay="0"/>
                                          </p:stCondLst>
                                        </p:cTn>
                                        <p:tgtEl>
                                          <p:spTgt spid="178184"/>
                                        </p:tgtEl>
                                        <p:attrNameLst>
                                          <p:attrName>style.visibility</p:attrName>
                                        </p:attrNameLst>
                                      </p:cBhvr>
                                      <p:to>
                                        <p:strVal val="visible"/>
                                      </p:to>
                                    </p:set>
                                    <p:animEffect transition="in" filter="dissolve">
                                      <p:cBhvr>
                                        <p:cTn id="58" dur="500"/>
                                        <p:tgtEl>
                                          <p:spTgt spid="17818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78189"/>
                                        </p:tgtEl>
                                        <p:attrNameLst>
                                          <p:attrName>style.visibility</p:attrName>
                                        </p:attrNameLst>
                                      </p:cBhvr>
                                      <p:to>
                                        <p:strVal val="visible"/>
                                      </p:to>
                                    </p:set>
                                    <p:animEffect transition="in" filter="dissolve">
                                      <p:cBhvr>
                                        <p:cTn id="61" dur="500"/>
                                        <p:tgtEl>
                                          <p:spTgt spid="178189"/>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78205"/>
                                        </p:tgtEl>
                                        <p:attrNameLst>
                                          <p:attrName>style.visibility</p:attrName>
                                        </p:attrNameLst>
                                      </p:cBhvr>
                                      <p:to>
                                        <p:strVal val="visible"/>
                                      </p:to>
                                    </p:set>
                                    <p:animEffect transition="in" filter="dissolve">
                                      <p:cBhvr>
                                        <p:cTn id="64" dur="500"/>
                                        <p:tgtEl>
                                          <p:spTgt spid="178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3" grpId="0" animBg="1"/>
      <p:bldP spid="178183" grpId="1" animBg="1"/>
      <p:bldP spid="178184" grpId="0" animBg="1"/>
      <p:bldP spid="178188" grpId="0"/>
      <p:bldP spid="178188" grpId="1"/>
      <p:bldP spid="178189" grpId="0"/>
      <p:bldP spid="178190" grpId="0"/>
      <p:bldP spid="178190" grpId="1"/>
      <p:bldP spid="178191" grpId="0"/>
      <p:bldP spid="178191" grpId="1"/>
      <p:bldP spid="178200" grpId="0"/>
      <p:bldP spid="178201" grpId="0"/>
      <p:bldP spid="178202" grpId="0"/>
      <p:bldP spid="178203" grpId="0"/>
      <p:bldP spid="178204" grpId="0"/>
      <p:bldP spid="17820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3"/>
          <p:cNvSpPr>
            <a:spLocks noGrp="1" noChangeArrowheads="1"/>
          </p:cNvSpPr>
          <p:nvPr>
            <p:ph type="title"/>
          </p:nvPr>
        </p:nvSpPr>
        <p:spPr/>
        <p:txBody>
          <a:bodyPr>
            <a:normAutofit fontScale="90000"/>
          </a:bodyPr>
          <a:lstStyle/>
          <a:p>
            <a:pPr eaLnBrk="1" hangingPunct="1">
              <a:defRPr/>
            </a:pPr>
            <a:r>
              <a:rPr lang="en-US"/>
              <a:t>work together 3-2</a:t>
            </a:r>
            <a:br>
              <a:rPr lang="en-US"/>
            </a:br>
            <a:r>
              <a:rPr lang="en-US"/>
              <a:t>Continue on journal from work together 3-1</a:t>
            </a:r>
          </a:p>
        </p:txBody>
      </p:sp>
      <p:sp>
        <p:nvSpPr>
          <p:cNvPr id="29" name="Slide Number Placeholder 2"/>
          <p:cNvSpPr>
            <a:spLocks noGrp="1"/>
          </p:cNvSpPr>
          <p:nvPr>
            <p:ph type="sldNum" sz="quarter" idx="12"/>
          </p:nvPr>
        </p:nvSpPr>
        <p:spPr>
          <a:prstGeom prst="rect">
            <a:avLst/>
          </a:prstGeom>
        </p:spPr>
        <p:txBody>
          <a:bodyPr/>
          <a:lstStyle/>
          <a:p>
            <a:pPr>
              <a:defRPr/>
            </a:pPr>
            <a:fld id="{71E3C844-514A-48F0-865D-67FBC49A7895}" type="slidenum">
              <a:rPr lang="en-US"/>
              <a:pPr>
                <a:defRPr/>
              </a:pPr>
              <a:t>31</a:t>
            </a:fld>
            <a:endParaRPr lang="en-US"/>
          </a:p>
        </p:txBody>
      </p:sp>
      <p:pic>
        <p:nvPicPr>
          <p:cNvPr id="26627" name="Picture 2" descr="C21_grn_0301"/>
          <p:cNvPicPr>
            <a:picLocks noChangeAspect="1" noChangeArrowheads="1"/>
          </p:cNvPicPr>
          <p:nvPr/>
        </p:nvPicPr>
        <p:blipFill>
          <a:blip r:embed="rId2" cstate="print"/>
          <a:srcRect b="48956"/>
          <a:stretch>
            <a:fillRect/>
          </a:stretch>
        </p:blipFill>
        <p:spPr bwMode="auto">
          <a:xfrm>
            <a:off x="533400" y="2057400"/>
            <a:ext cx="8229600" cy="1981200"/>
          </a:xfrm>
          <a:prstGeom prst="rect">
            <a:avLst/>
          </a:prstGeom>
          <a:noFill/>
          <a:ln w="9525">
            <a:noFill/>
            <a:miter lim="800000"/>
            <a:headEnd/>
            <a:tailEnd/>
          </a:ln>
        </p:spPr>
      </p:pic>
      <p:pic>
        <p:nvPicPr>
          <p:cNvPr id="26630" name="Picture 5" descr="C21_blue_0310"/>
          <p:cNvPicPr>
            <a:picLocks noChangeAspect="1" noChangeArrowheads="1"/>
          </p:cNvPicPr>
          <p:nvPr/>
        </p:nvPicPr>
        <p:blipFill>
          <a:blip r:embed="rId3" cstate="print"/>
          <a:srcRect/>
          <a:stretch>
            <a:fillRect/>
          </a:stretch>
        </p:blipFill>
        <p:spPr bwMode="auto">
          <a:xfrm>
            <a:off x="5943600" y="4264025"/>
            <a:ext cx="2895600" cy="1365250"/>
          </a:xfrm>
          <a:prstGeom prst="rect">
            <a:avLst/>
          </a:prstGeom>
          <a:noFill/>
          <a:ln w="9525">
            <a:noFill/>
            <a:miter lim="800000"/>
            <a:headEnd/>
            <a:tailEnd/>
          </a:ln>
        </p:spPr>
      </p:pic>
      <p:sp>
        <p:nvSpPr>
          <p:cNvPr id="26631" name="Text Box 6"/>
          <p:cNvSpPr txBox="1">
            <a:spLocks noChangeArrowheads="1"/>
          </p:cNvSpPr>
          <p:nvPr/>
        </p:nvSpPr>
        <p:spPr bwMode="auto">
          <a:xfrm>
            <a:off x="609600" y="1508125"/>
            <a:ext cx="6858000" cy="369332"/>
          </a:xfrm>
          <a:prstGeom prst="rect">
            <a:avLst/>
          </a:prstGeom>
          <a:noFill/>
          <a:ln w="9525">
            <a:noFill/>
            <a:miter lim="800000"/>
            <a:headEnd/>
            <a:tailEnd/>
          </a:ln>
        </p:spPr>
        <p:txBody>
          <a:bodyPr>
            <a:spAutoFit/>
          </a:bodyPr>
          <a:lstStyle/>
          <a:p>
            <a:pPr>
              <a:spcBef>
                <a:spcPct val="20000"/>
              </a:spcBef>
              <a:buClr>
                <a:schemeClr val="accent1"/>
              </a:buClr>
              <a:buFont typeface="Wingdings" pitchFamily="2" charset="2"/>
              <a:buNone/>
            </a:pPr>
            <a:r>
              <a:rPr lang="en-US" i="1" dirty="0"/>
              <a:t>Apr. 7  Paid cash for insurance, $500.00.  Check #2</a:t>
            </a:r>
          </a:p>
        </p:txBody>
      </p:sp>
      <p:sp>
        <p:nvSpPr>
          <p:cNvPr id="179207" name="Rectangle 7"/>
          <p:cNvSpPr>
            <a:spLocks noChangeArrowheads="1"/>
          </p:cNvSpPr>
          <p:nvPr/>
        </p:nvSpPr>
        <p:spPr bwMode="auto">
          <a:xfrm>
            <a:off x="838200" y="3505200"/>
            <a:ext cx="411163" cy="411163"/>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1</a:t>
            </a:r>
          </a:p>
        </p:txBody>
      </p:sp>
      <p:sp>
        <p:nvSpPr>
          <p:cNvPr id="179208" name="Rectangle 8"/>
          <p:cNvSpPr>
            <a:spLocks noChangeArrowheads="1"/>
          </p:cNvSpPr>
          <p:nvPr/>
        </p:nvSpPr>
        <p:spPr bwMode="auto">
          <a:xfrm>
            <a:off x="4932363" y="3581400"/>
            <a:ext cx="411162" cy="411163"/>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4</a:t>
            </a:r>
          </a:p>
        </p:txBody>
      </p:sp>
      <p:grpSp>
        <p:nvGrpSpPr>
          <p:cNvPr id="2" name="Group 9"/>
          <p:cNvGrpSpPr>
            <a:grpSpLocks/>
          </p:cNvGrpSpPr>
          <p:nvPr/>
        </p:nvGrpSpPr>
        <p:grpSpPr bwMode="auto">
          <a:xfrm>
            <a:off x="1905000" y="2667000"/>
            <a:ext cx="4449763" cy="487363"/>
            <a:chOff x="1200" y="1680"/>
            <a:chExt cx="2803" cy="307"/>
          </a:xfrm>
        </p:grpSpPr>
        <p:sp>
          <p:nvSpPr>
            <p:cNvPr id="179210" name="Rectangle 10"/>
            <p:cNvSpPr>
              <a:spLocks noChangeArrowheads="1"/>
            </p:cNvSpPr>
            <p:nvPr/>
          </p:nvSpPr>
          <p:spPr bwMode="auto">
            <a:xfrm>
              <a:off x="1200" y="1728"/>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2</a:t>
              </a:r>
            </a:p>
          </p:txBody>
        </p:sp>
        <p:sp>
          <p:nvSpPr>
            <p:cNvPr id="179211" name="Rectangle 11"/>
            <p:cNvSpPr>
              <a:spLocks noChangeArrowheads="1"/>
            </p:cNvSpPr>
            <p:nvPr/>
          </p:nvSpPr>
          <p:spPr bwMode="auto">
            <a:xfrm>
              <a:off x="3744" y="1680"/>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2</a:t>
              </a:r>
            </a:p>
          </p:txBody>
        </p:sp>
      </p:grpSp>
      <p:sp>
        <p:nvSpPr>
          <p:cNvPr id="179212" name="Text Box 12"/>
          <p:cNvSpPr txBox="1">
            <a:spLocks noChangeArrowheads="1"/>
          </p:cNvSpPr>
          <p:nvPr/>
        </p:nvSpPr>
        <p:spPr bwMode="auto">
          <a:xfrm>
            <a:off x="304800" y="4129088"/>
            <a:ext cx="4362450" cy="396875"/>
          </a:xfrm>
          <a:prstGeom prst="rect">
            <a:avLst/>
          </a:prstGeom>
          <a:noFill/>
          <a:ln w="9525">
            <a:noFill/>
            <a:miter lim="800000"/>
            <a:headEnd/>
            <a:tailEnd/>
          </a:ln>
        </p:spPr>
        <p:txBody>
          <a:bodyPr wrap="none">
            <a:spAutoFit/>
          </a:bodyPr>
          <a:lstStyle/>
          <a:p>
            <a:pPr marL="344488" indent="-344488">
              <a:spcBef>
                <a:spcPct val="20000"/>
              </a:spcBef>
            </a:pPr>
            <a:r>
              <a:rPr lang="en-US" sz="2000">
                <a:latin typeface="Arial" charset="0"/>
                <a:cs typeface="Arial" charset="0"/>
              </a:rPr>
              <a:t>1.	Write the date in the Date column.</a:t>
            </a:r>
          </a:p>
        </p:txBody>
      </p:sp>
      <p:sp>
        <p:nvSpPr>
          <p:cNvPr id="179213" name="Text Box 13"/>
          <p:cNvSpPr txBox="1">
            <a:spLocks noChangeArrowheads="1"/>
          </p:cNvSpPr>
          <p:nvPr/>
        </p:nvSpPr>
        <p:spPr bwMode="auto">
          <a:xfrm>
            <a:off x="304800" y="5834063"/>
            <a:ext cx="8534400" cy="3968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4.	Write the source document number in the Doc. No. column.</a:t>
            </a:r>
            <a:endParaRPr lang="en-US" sz="2000">
              <a:latin typeface="Arial" charset="0"/>
            </a:endParaRPr>
          </a:p>
        </p:txBody>
      </p:sp>
      <p:sp>
        <p:nvSpPr>
          <p:cNvPr id="179214" name="Text Box 14"/>
          <p:cNvSpPr txBox="1">
            <a:spLocks noChangeArrowheads="1"/>
          </p:cNvSpPr>
          <p:nvPr/>
        </p:nvSpPr>
        <p:spPr bwMode="auto">
          <a:xfrm>
            <a:off x="304800" y="5164138"/>
            <a:ext cx="5105400" cy="7016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3.	Write the title of the account credited. Write the credit amount.</a:t>
            </a:r>
          </a:p>
        </p:txBody>
      </p:sp>
      <p:sp>
        <p:nvSpPr>
          <p:cNvPr id="179215" name="Text Box 15"/>
          <p:cNvSpPr txBox="1">
            <a:spLocks noChangeArrowheads="1"/>
          </p:cNvSpPr>
          <p:nvPr/>
        </p:nvSpPr>
        <p:spPr bwMode="auto">
          <a:xfrm>
            <a:off x="304800" y="4494213"/>
            <a:ext cx="5105400" cy="7016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2.	Write the title of the account debited. Write the debit amount.</a:t>
            </a:r>
          </a:p>
        </p:txBody>
      </p:sp>
      <p:grpSp>
        <p:nvGrpSpPr>
          <p:cNvPr id="3" name="Group 16"/>
          <p:cNvGrpSpPr>
            <a:grpSpLocks/>
          </p:cNvGrpSpPr>
          <p:nvPr/>
        </p:nvGrpSpPr>
        <p:grpSpPr bwMode="auto">
          <a:xfrm>
            <a:off x="1905000" y="3703638"/>
            <a:ext cx="5786438" cy="441325"/>
            <a:chOff x="1200" y="2333"/>
            <a:chExt cx="3645" cy="278"/>
          </a:xfrm>
        </p:grpSpPr>
        <p:sp>
          <p:nvSpPr>
            <p:cNvPr id="179217" name="Rectangle 17"/>
            <p:cNvSpPr>
              <a:spLocks noChangeArrowheads="1"/>
            </p:cNvSpPr>
            <p:nvPr/>
          </p:nvSpPr>
          <p:spPr bwMode="auto">
            <a:xfrm>
              <a:off x="1200" y="2352"/>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3</a:t>
              </a:r>
            </a:p>
          </p:txBody>
        </p:sp>
        <p:sp>
          <p:nvSpPr>
            <p:cNvPr id="179218" name="Rectangle 18"/>
            <p:cNvSpPr>
              <a:spLocks noChangeArrowheads="1"/>
            </p:cNvSpPr>
            <p:nvPr/>
          </p:nvSpPr>
          <p:spPr bwMode="auto">
            <a:xfrm>
              <a:off x="4586" y="2333"/>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3</a:t>
              </a:r>
            </a:p>
          </p:txBody>
        </p:sp>
      </p:grpSp>
      <p:sp>
        <p:nvSpPr>
          <p:cNvPr id="26640" name="Rectangle 19"/>
          <p:cNvSpPr>
            <a:spLocks noChangeArrowheads="1"/>
          </p:cNvSpPr>
          <p:nvPr/>
        </p:nvSpPr>
        <p:spPr bwMode="auto">
          <a:xfrm>
            <a:off x="6959600" y="4267200"/>
            <a:ext cx="838200" cy="228600"/>
          </a:xfrm>
          <a:prstGeom prst="rect">
            <a:avLst/>
          </a:prstGeom>
          <a:solidFill>
            <a:schemeClr val="bg1"/>
          </a:solidFill>
          <a:ln w="9525">
            <a:noFill/>
            <a:miter lim="800000"/>
            <a:headEnd/>
            <a:tailEnd/>
          </a:ln>
        </p:spPr>
        <p:txBody>
          <a:bodyPr wrap="none" anchor="ctr"/>
          <a:lstStyle/>
          <a:p>
            <a:pPr algn="ctr"/>
            <a:r>
              <a:rPr lang="en-US" sz="1800">
                <a:latin typeface="Arial" charset="0"/>
              </a:rPr>
              <a:t>Prepaid Insurance</a:t>
            </a:r>
          </a:p>
        </p:txBody>
      </p:sp>
      <p:sp>
        <p:nvSpPr>
          <p:cNvPr id="26641" name="Rectangle 20"/>
          <p:cNvSpPr>
            <a:spLocks noChangeArrowheads="1"/>
          </p:cNvSpPr>
          <p:nvPr/>
        </p:nvSpPr>
        <p:spPr bwMode="auto">
          <a:xfrm>
            <a:off x="6400800" y="5029200"/>
            <a:ext cx="2133600" cy="228600"/>
          </a:xfrm>
          <a:prstGeom prst="rect">
            <a:avLst/>
          </a:prstGeom>
          <a:solidFill>
            <a:schemeClr val="bg1"/>
          </a:solidFill>
          <a:ln w="9525">
            <a:noFill/>
            <a:miter lim="800000"/>
            <a:headEnd/>
            <a:tailEnd/>
          </a:ln>
        </p:spPr>
        <p:txBody>
          <a:bodyPr wrap="none" anchor="ctr"/>
          <a:lstStyle/>
          <a:p>
            <a:pPr algn="ctr"/>
            <a:r>
              <a:rPr lang="en-US" sz="1800">
                <a:latin typeface="Arial" charset="0"/>
              </a:rPr>
              <a:t>Cash</a:t>
            </a:r>
          </a:p>
        </p:txBody>
      </p:sp>
      <p:sp>
        <p:nvSpPr>
          <p:cNvPr id="26642" name="Rectangle 21"/>
          <p:cNvSpPr>
            <a:spLocks noChangeArrowheads="1"/>
          </p:cNvSpPr>
          <p:nvPr/>
        </p:nvSpPr>
        <p:spPr bwMode="auto">
          <a:xfrm>
            <a:off x="6477000" y="4572000"/>
            <a:ext cx="838200" cy="228600"/>
          </a:xfrm>
          <a:prstGeom prst="rect">
            <a:avLst/>
          </a:prstGeom>
          <a:solidFill>
            <a:schemeClr val="bg1"/>
          </a:solidFill>
          <a:ln w="9525">
            <a:noFill/>
            <a:miter lim="800000"/>
            <a:headEnd/>
            <a:tailEnd/>
          </a:ln>
        </p:spPr>
        <p:txBody>
          <a:bodyPr wrap="none" anchor="ctr"/>
          <a:lstStyle/>
          <a:p>
            <a:pPr algn="ctr"/>
            <a:r>
              <a:rPr lang="en-US" dirty="0">
                <a:latin typeface="Arial" charset="0"/>
              </a:rPr>
              <a:t>5</a:t>
            </a:r>
            <a:r>
              <a:rPr lang="en-US" sz="1800" dirty="0">
                <a:latin typeface="Arial" charset="0"/>
              </a:rPr>
              <a:t>00.00</a:t>
            </a:r>
          </a:p>
        </p:txBody>
      </p:sp>
      <p:sp>
        <p:nvSpPr>
          <p:cNvPr id="26643" name="Rectangle 22"/>
          <p:cNvSpPr>
            <a:spLocks noChangeArrowheads="1"/>
          </p:cNvSpPr>
          <p:nvPr/>
        </p:nvSpPr>
        <p:spPr bwMode="auto">
          <a:xfrm>
            <a:off x="8001000" y="5334000"/>
            <a:ext cx="838200" cy="228600"/>
          </a:xfrm>
          <a:prstGeom prst="rect">
            <a:avLst/>
          </a:prstGeom>
          <a:solidFill>
            <a:schemeClr val="bg1"/>
          </a:solidFill>
          <a:ln w="9525">
            <a:noFill/>
            <a:miter lim="800000"/>
            <a:headEnd/>
            <a:tailEnd/>
          </a:ln>
        </p:spPr>
        <p:txBody>
          <a:bodyPr wrap="none" anchor="ctr"/>
          <a:lstStyle/>
          <a:p>
            <a:pPr algn="ctr"/>
            <a:r>
              <a:rPr lang="en-US" dirty="0">
                <a:latin typeface="Arial" charset="0"/>
              </a:rPr>
              <a:t>5</a:t>
            </a:r>
            <a:r>
              <a:rPr lang="en-US" sz="1800" dirty="0">
                <a:latin typeface="Arial" charset="0"/>
              </a:rPr>
              <a:t>00.00</a:t>
            </a:r>
          </a:p>
        </p:txBody>
      </p:sp>
      <p:sp>
        <p:nvSpPr>
          <p:cNvPr id="179224" name="Rectangle 24"/>
          <p:cNvSpPr>
            <a:spLocks noChangeArrowheads="1"/>
          </p:cNvSpPr>
          <p:nvPr/>
        </p:nvSpPr>
        <p:spPr bwMode="auto">
          <a:xfrm>
            <a:off x="1295400" y="3187700"/>
            <a:ext cx="381000" cy="228600"/>
          </a:xfrm>
          <a:prstGeom prst="rect">
            <a:avLst/>
          </a:prstGeom>
          <a:noFill/>
          <a:ln w="9525">
            <a:noFill/>
            <a:miter lim="800000"/>
            <a:headEnd/>
            <a:tailEnd/>
          </a:ln>
        </p:spPr>
        <p:txBody>
          <a:bodyPr wrap="none" anchor="ctr"/>
          <a:lstStyle/>
          <a:p>
            <a:pPr algn="ctr"/>
            <a:r>
              <a:rPr lang="en-US" sz="1600">
                <a:latin typeface="Arial" charset="0"/>
              </a:rPr>
              <a:t>7</a:t>
            </a:r>
          </a:p>
        </p:txBody>
      </p:sp>
      <p:sp>
        <p:nvSpPr>
          <p:cNvPr id="179225" name="Rectangle 25"/>
          <p:cNvSpPr>
            <a:spLocks noChangeArrowheads="1"/>
          </p:cNvSpPr>
          <p:nvPr/>
        </p:nvSpPr>
        <p:spPr bwMode="auto">
          <a:xfrm>
            <a:off x="1600200" y="3175000"/>
            <a:ext cx="381000" cy="228600"/>
          </a:xfrm>
          <a:prstGeom prst="rect">
            <a:avLst/>
          </a:prstGeom>
          <a:noFill/>
          <a:ln w="9525">
            <a:noFill/>
            <a:miter lim="800000"/>
            <a:headEnd/>
            <a:tailEnd/>
          </a:ln>
        </p:spPr>
        <p:txBody>
          <a:bodyPr wrap="none" anchor="ctr"/>
          <a:lstStyle/>
          <a:p>
            <a:r>
              <a:rPr lang="en-US" sz="1600">
                <a:latin typeface="Arial" charset="0"/>
              </a:rPr>
              <a:t>Prepaid Insurance</a:t>
            </a:r>
          </a:p>
        </p:txBody>
      </p:sp>
      <p:sp>
        <p:nvSpPr>
          <p:cNvPr id="179226" name="Rectangle 26"/>
          <p:cNvSpPr>
            <a:spLocks noChangeArrowheads="1"/>
          </p:cNvSpPr>
          <p:nvPr/>
        </p:nvSpPr>
        <p:spPr bwMode="auto">
          <a:xfrm>
            <a:off x="6464300" y="3200400"/>
            <a:ext cx="685800" cy="228600"/>
          </a:xfrm>
          <a:prstGeom prst="rect">
            <a:avLst/>
          </a:prstGeom>
          <a:noFill/>
          <a:ln w="9525">
            <a:noFill/>
            <a:miter lim="800000"/>
            <a:headEnd/>
            <a:tailEnd/>
          </a:ln>
        </p:spPr>
        <p:txBody>
          <a:bodyPr wrap="none" anchor="ctr"/>
          <a:lstStyle/>
          <a:p>
            <a:pPr algn="ctr"/>
            <a:r>
              <a:rPr lang="en-US" sz="1600" dirty="0">
                <a:latin typeface="Arial" charset="0"/>
              </a:rPr>
              <a:t>5 0 0 00</a:t>
            </a:r>
          </a:p>
        </p:txBody>
      </p:sp>
      <p:sp>
        <p:nvSpPr>
          <p:cNvPr id="179227" name="Rectangle 27"/>
          <p:cNvSpPr>
            <a:spLocks noChangeArrowheads="1"/>
          </p:cNvSpPr>
          <p:nvPr/>
        </p:nvSpPr>
        <p:spPr bwMode="auto">
          <a:xfrm>
            <a:off x="1905000" y="3429000"/>
            <a:ext cx="2209800" cy="279400"/>
          </a:xfrm>
          <a:prstGeom prst="rect">
            <a:avLst/>
          </a:prstGeom>
          <a:noFill/>
          <a:ln w="9525">
            <a:noFill/>
            <a:miter lim="800000"/>
            <a:headEnd/>
            <a:tailEnd/>
          </a:ln>
        </p:spPr>
        <p:txBody>
          <a:bodyPr wrap="none" anchor="ctr"/>
          <a:lstStyle/>
          <a:p>
            <a:r>
              <a:rPr lang="en-US" sz="1600">
                <a:latin typeface="Arial" charset="0"/>
              </a:rPr>
              <a:t>Cash</a:t>
            </a:r>
          </a:p>
        </p:txBody>
      </p:sp>
      <p:sp>
        <p:nvSpPr>
          <p:cNvPr id="179228" name="Rectangle 28"/>
          <p:cNvSpPr>
            <a:spLocks noChangeArrowheads="1"/>
          </p:cNvSpPr>
          <p:nvPr/>
        </p:nvSpPr>
        <p:spPr bwMode="auto">
          <a:xfrm>
            <a:off x="7747000" y="3454400"/>
            <a:ext cx="685800" cy="228600"/>
          </a:xfrm>
          <a:prstGeom prst="rect">
            <a:avLst/>
          </a:prstGeom>
          <a:noFill/>
          <a:ln w="9525">
            <a:noFill/>
            <a:miter lim="800000"/>
            <a:headEnd/>
            <a:tailEnd/>
          </a:ln>
        </p:spPr>
        <p:txBody>
          <a:bodyPr wrap="none" anchor="ctr"/>
          <a:lstStyle/>
          <a:p>
            <a:pPr algn="ctr"/>
            <a:r>
              <a:rPr lang="en-US" sz="1600" dirty="0">
                <a:latin typeface="Arial" charset="0"/>
              </a:rPr>
              <a:t>5 0 0 00</a:t>
            </a:r>
          </a:p>
        </p:txBody>
      </p:sp>
      <p:sp>
        <p:nvSpPr>
          <p:cNvPr id="179229" name="Rectangle 29"/>
          <p:cNvSpPr>
            <a:spLocks noChangeArrowheads="1"/>
          </p:cNvSpPr>
          <p:nvPr/>
        </p:nvSpPr>
        <p:spPr bwMode="auto">
          <a:xfrm>
            <a:off x="4902200" y="3200400"/>
            <a:ext cx="381000" cy="228600"/>
          </a:xfrm>
          <a:prstGeom prst="rect">
            <a:avLst/>
          </a:prstGeom>
          <a:noFill/>
          <a:ln w="9525">
            <a:noFill/>
            <a:miter lim="800000"/>
            <a:headEnd/>
            <a:tailEnd/>
          </a:ln>
        </p:spPr>
        <p:txBody>
          <a:bodyPr wrap="none" anchor="ctr"/>
          <a:lstStyle/>
          <a:p>
            <a:r>
              <a:rPr lang="en-US" sz="1600">
                <a:latin typeface="Arial" charset="0"/>
              </a:rPr>
              <a:t>C2</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9224"/>
                                        </p:tgtEl>
                                        <p:attrNameLst>
                                          <p:attrName>style.visibility</p:attrName>
                                        </p:attrNameLst>
                                      </p:cBhvr>
                                      <p:to>
                                        <p:strVal val="visible"/>
                                      </p:to>
                                    </p:set>
                                    <p:animEffect transition="in" filter="dissolve">
                                      <p:cBhvr>
                                        <p:cTn id="7" dur="500"/>
                                        <p:tgtEl>
                                          <p:spTgt spid="1792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9207"/>
                                        </p:tgtEl>
                                        <p:attrNameLst>
                                          <p:attrName>style.visibility</p:attrName>
                                        </p:attrNameLst>
                                      </p:cBhvr>
                                      <p:to>
                                        <p:strVal val="visible"/>
                                      </p:to>
                                    </p:set>
                                    <p:animEffect transition="in" filter="dissolve">
                                      <p:cBhvr>
                                        <p:cTn id="10" dur="500"/>
                                        <p:tgtEl>
                                          <p:spTgt spid="17920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9212"/>
                                        </p:tgtEl>
                                        <p:attrNameLst>
                                          <p:attrName>style.visibility</p:attrName>
                                        </p:attrNameLst>
                                      </p:cBhvr>
                                      <p:to>
                                        <p:strVal val="visible"/>
                                      </p:to>
                                    </p:set>
                                    <p:animEffect transition="in" filter="dissolve">
                                      <p:cBhvr>
                                        <p:cTn id="13" dur="500"/>
                                        <p:tgtEl>
                                          <p:spTgt spid="1792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79207"/>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179212"/>
                                        </p:tgtEl>
                                        <p:attrNameLst>
                                          <p:attrName>style.visibility</p:attrName>
                                        </p:attrNameLst>
                                      </p:cBhvr>
                                      <p:to>
                                        <p:strVal val="hidden"/>
                                      </p:to>
                                    </p:set>
                                  </p:childTnLst>
                                </p:cTn>
                              </p:par>
                              <p:par>
                                <p:cTn id="20" presetID="9"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79225"/>
                                        </p:tgtEl>
                                        <p:attrNameLst>
                                          <p:attrName>style.visibility</p:attrName>
                                        </p:attrNameLst>
                                      </p:cBhvr>
                                      <p:to>
                                        <p:strVal val="visible"/>
                                      </p:to>
                                    </p:set>
                                    <p:animEffect transition="in" filter="dissolve">
                                      <p:cBhvr>
                                        <p:cTn id="25" dur="500"/>
                                        <p:tgtEl>
                                          <p:spTgt spid="17922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79226"/>
                                        </p:tgtEl>
                                        <p:attrNameLst>
                                          <p:attrName>style.visibility</p:attrName>
                                        </p:attrNameLst>
                                      </p:cBhvr>
                                      <p:to>
                                        <p:strVal val="visible"/>
                                      </p:to>
                                    </p:set>
                                    <p:animEffect transition="in" filter="dissolve">
                                      <p:cBhvr>
                                        <p:cTn id="28" dur="500"/>
                                        <p:tgtEl>
                                          <p:spTgt spid="17922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79215"/>
                                        </p:tgtEl>
                                        <p:attrNameLst>
                                          <p:attrName>style.visibility</p:attrName>
                                        </p:attrNameLst>
                                      </p:cBhvr>
                                      <p:to>
                                        <p:strVal val="visible"/>
                                      </p:to>
                                    </p:set>
                                    <p:animEffect transition="in" filter="dissolve">
                                      <p:cBhvr>
                                        <p:cTn id="31" dur="500"/>
                                        <p:tgtEl>
                                          <p:spTgt spid="17921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79215"/>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dissolve">
                                      <p:cBhvr>
                                        <p:cTn id="40" dur="500"/>
                                        <p:tgtEl>
                                          <p:spTgt spid="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79227"/>
                                        </p:tgtEl>
                                        <p:attrNameLst>
                                          <p:attrName>style.visibility</p:attrName>
                                        </p:attrNameLst>
                                      </p:cBhvr>
                                      <p:to>
                                        <p:strVal val="visible"/>
                                      </p:to>
                                    </p:set>
                                    <p:animEffect transition="in" filter="dissolve">
                                      <p:cBhvr>
                                        <p:cTn id="43" dur="500"/>
                                        <p:tgtEl>
                                          <p:spTgt spid="17922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79228"/>
                                        </p:tgtEl>
                                        <p:attrNameLst>
                                          <p:attrName>style.visibility</p:attrName>
                                        </p:attrNameLst>
                                      </p:cBhvr>
                                      <p:to>
                                        <p:strVal val="visible"/>
                                      </p:to>
                                    </p:set>
                                    <p:animEffect transition="in" filter="dissolve">
                                      <p:cBhvr>
                                        <p:cTn id="46" dur="500"/>
                                        <p:tgtEl>
                                          <p:spTgt spid="17922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79214"/>
                                        </p:tgtEl>
                                        <p:attrNameLst>
                                          <p:attrName>style.visibility</p:attrName>
                                        </p:attrNameLst>
                                      </p:cBhvr>
                                      <p:to>
                                        <p:strVal val="visible"/>
                                      </p:to>
                                    </p:set>
                                    <p:animEffect transition="in" filter="dissolve">
                                      <p:cBhvr>
                                        <p:cTn id="49" dur="500"/>
                                        <p:tgtEl>
                                          <p:spTgt spid="179214"/>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79214"/>
                                        </p:tgtEl>
                                        <p:attrNameLst>
                                          <p:attrName>style.visibility</p:attrName>
                                        </p:attrNameLst>
                                      </p:cBhvr>
                                      <p:to>
                                        <p:strVal val="hidden"/>
                                      </p:to>
                                    </p:set>
                                  </p:childTnLst>
                                </p:cTn>
                              </p:par>
                              <p:par>
                                <p:cTn id="56" presetID="9" presetClass="entr" presetSubtype="0" fill="hold" grpId="0" nodeType="withEffect">
                                  <p:stCondLst>
                                    <p:cond delay="0"/>
                                  </p:stCondLst>
                                  <p:childTnLst>
                                    <p:set>
                                      <p:cBhvr>
                                        <p:cTn id="57" dur="1" fill="hold">
                                          <p:stCondLst>
                                            <p:cond delay="0"/>
                                          </p:stCondLst>
                                        </p:cTn>
                                        <p:tgtEl>
                                          <p:spTgt spid="179208"/>
                                        </p:tgtEl>
                                        <p:attrNameLst>
                                          <p:attrName>style.visibility</p:attrName>
                                        </p:attrNameLst>
                                      </p:cBhvr>
                                      <p:to>
                                        <p:strVal val="visible"/>
                                      </p:to>
                                    </p:set>
                                    <p:animEffect transition="in" filter="dissolve">
                                      <p:cBhvr>
                                        <p:cTn id="58" dur="500"/>
                                        <p:tgtEl>
                                          <p:spTgt spid="179208"/>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79213"/>
                                        </p:tgtEl>
                                        <p:attrNameLst>
                                          <p:attrName>style.visibility</p:attrName>
                                        </p:attrNameLst>
                                      </p:cBhvr>
                                      <p:to>
                                        <p:strVal val="visible"/>
                                      </p:to>
                                    </p:set>
                                    <p:animEffect transition="in" filter="dissolve">
                                      <p:cBhvr>
                                        <p:cTn id="61" dur="500"/>
                                        <p:tgtEl>
                                          <p:spTgt spid="17921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79229"/>
                                        </p:tgtEl>
                                        <p:attrNameLst>
                                          <p:attrName>style.visibility</p:attrName>
                                        </p:attrNameLst>
                                      </p:cBhvr>
                                      <p:to>
                                        <p:strVal val="visible"/>
                                      </p:to>
                                    </p:set>
                                    <p:animEffect transition="in" filter="dissolve">
                                      <p:cBhvr>
                                        <p:cTn id="64" dur="500"/>
                                        <p:tgtEl>
                                          <p:spTgt spid="179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7" grpId="0" animBg="1"/>
      <p:bldP spid="179207" grpId="1" animBg="1"/>
      <p:bldP spid="179208" grpId="0" animBg="1"/>
      <p:bldP spid="179212" grpId="0"/>
      <p:bldP spid="179212" grpId="1"/>
      <p:bldP spid="179213" grpId="0"/>
      <p:bldP spid="179214" grpId="0"/>
      <p:bldP spid="179214" grpId="1"/>
      <p:bldP spid="179215" grpId="0"/>
      <p:bldP spid="179215" grpId="1"/>
      <p:bldP spid="179224" grpId="0"/>
      <p:bldP spid="179225" grpId="0"/>
      <p:bldP spid="179226" grpId="0"/>
      <p:bldP spid="179227" grpId="0"/>
      <p:bldP spid="179228" grpId="0"/>
      <p:bldP spid="1792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3"/>
          <p:cNvSpPr>
            <a:spLocks noGrp="1" noChangeArrowheads="1"/>
          </p:cNvSpPr>
          <p:nvPr>
            <p:ph type="title"/>
          </p:nvPr>
        </p:nvSpPr>
        <p:spPr/>
        <p:txBody>
          <a:bodyPr>
            <a:normAutofit fontScale="90000"/>
          </a:bodyPr>
          <a:lstStyle/>
          <a:p>
            <a:pPr eaLnBrk="1" hangingPunct="1">
              <a:defRPr/>
            </a:pPr>
            <a:r>
              <a:rPr lang="en-US"/>
              <a:t>work together 3-2</a:t>
            </a:r>
            <a:br>
              <a:rPr lang="en-US"/>
            </a:br>
            <a:r>
              <a:rPr lang="en-US"/>
              <a:t>Continue on journal from work together 3-1</a:t>
            </a:r>
          </a:p>
        </p:txBody>
      </p:sp>
      <p:sp>
        <p:nvSpPr>
          <p:cNvPr id="29" name="Slide Number Placeholder 2"/>
          <p:cNvSpPr>
            <a:spLocks noGrp="1"/>
          </p:cNvSpPr>
          <p:nvPr>
            <p:ph type="sldNum" sz="quarter" idx="12"/>
          </p:nvPr>
        </p:nvSpPr>
        <p:spPr>
          <a:prstGeom prst="rect">
            <a:avLst/>
          </a:prstGeom>
        </p:spPr>
        <p:txBody>
          <a:bodyPr/>
          <a:lstStyle/>
          <a:p>
            <a:pPr>
              <a:defRPr/>
            </a:pPr>
            <a:fld id="{98BFE91E-E5A2-4B16-A661-33FBE5183CEE}" type="slidenum">
              <a:rPr lang="en-US"/>
              <a:pPr>
                <a:defRPr/>
              </a:pPr>
              <a:t>32</a:t>
            </a:fld>
            <a:endParaRPr lang="en-US"/>
          </a:p>
        </p:txBody>
      </p:sp>
      <p:pic>
        <p:nvPicPr>
          <p:cNvPr id="27651" name="Picture 2" descr="C21_grn_0301"/>
          <p:cNvPicPr>
            <a:picLocks noChangeAspect="1" noChangeArrowheads="1"/>
          </p:cNvPicPr>
          <p:nvPr/>
        </p:nvPicPr>
        <p:blipFill>
          <a:blip r:embed="rId2" cstate="print"/>
          <a:srcRect b="48956"/>
          <a:stretch>
            <a:fillRect/>
          </a:stretch>
        </p:blipFill>
        <p:spPr bwMode="auto">
          <a:xfrm>
            <a:off x="533400" y="2057400"/>
            <a:ext cx="8229600" cy="1981200"/>
          </a:xfrm>
          <a:prstGeom prst="rect">
            <a:avLst/>
          </a:prstGeom>
          <a:noFill/>
          <a:ln w="9525">
            <a:noFill/>
            <a:miter lim="800000"/>
            <a:headEnd/>
            <a:tailEnd/>
          </a:ln>
        </p:spPr>
      </p:pic>
      <p:pic>
        <p:nvPicPr>
          <p:cNvPr id="27654" name="Picture 5" descr="C21_blue_0310"/>
          <p:cNvPicPr>
            <a:picLocks noChangeAspect="1" noChangeArrowheads="1"/>
          </p:cNvPicPr>
          <p:nvPr/>
        </p:nvPicPr>
        <p:blipFill>
          <a:blip r:embed="rId3" cstate="print"/>
          <a:srcRect/>
          <a:stretch>
            <a:fillRect/>
          </a:stretch>
        </p:blipFill>
        <p:spPr bwMode="auto">
          <a:xfrm>
            <a:off x="5943600" y="4264025"/>
            <a:ext cx="2895600" cy="1365250"/>
          </a:xfrm>
          <a:prstGeom prst="rect">
            <a:avLst/>
          </a:prstGeom>
          <a:noFill/>
          <a:ln w="9525">
            <a:noFill/>
            <a:miter lim="800000"/>
            <a:headEnd/>
            <a:tailEnd/>
          </a:ln>
        </p:spPr>
      </p:pic>
      <p:sp>
        <p:nvSpPr>
          <p:cNvPr id="27655" name="Text Box 6"/>
          <p:cNvSpPr txBox="1">
            <a:spLocks noChangeArrowheads="1"/>
          </p:cNvSpPr>
          <p:nvPr/>
        </p:nvSpPr>
        <p:spPr bwMode="auto">
          <a:xfrm>
            <a:off x="609600" y="1508125"/>
            <a:ext cx="8458200" cy="369332"/>
          </a:xfrm>
          <a:prstGeom prst="rect">
            <a:avLst/>
          </a:prstGeom>
          <a:noFill/>
          <a:ln w="9525">
            <a:noFill/>
            <a:miter lim="800000"/>
            <a:headEnd/>
            <a:tailEnd/>
          </a:ln>
        </p:spPr>
        <p:txBody>
          <a:bodyPr>
            <a:spAutoFit/>
          </a:bodyPr>
          <a:lstStyle/>
          <a:p>
            <a:pPr>
              <a:spcBef>
                <a:spcPct val="20000"/>
              </a:spcBef>
              <a:buClr>
                <a:schemeClr val="accent1"/>
              </a:buClr>
              <a:buFont typeface="Wingdings" pitchFamily="2" charset="2"/>
              <a:buNone/>
            </a:pPr>
            <a:r>
              <a:rPr lang="en-US" i="1" dirty="0"/>
              <a:t>Apr. 9  Paid cash on account to Supply Mart, $300.00.  Check #3.</a:t>
            </a:r>
          </a:p>
        </p:txBody>
      </p:sp>
      <p:sp>
        <p:nvSpPr>
          <p:cNvPr id="180231" name="Rectangle 7"/>
          <p:cNvSpPr>
            <a:spLocks noChangeArrowheads="1"/>
          </p:cNvSpPr>
          <p:nvPr/>
        </p:nvSpPr>
        <p:spPr bwMode="auto">
          <a:xfrm>
            <a:off x="838200" y="3505200"/>
            <a:ext cx="411163" cy="411163"/>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1</a:t>
            </a:r>
          </a:p>
        </p:txBody>
      </p:sp>
      <p:sp>
        <p:nvSpPr>
          <p:cNvPr id="180232" name="Rectangle 8"/>
          <p:cNvSpPr>
            <a:spLocks noChangeArrowheads="1"/>
          </p:cNvSpPr>
          <p:nvPr/>
        </p:nvSpPr>
        <p:spPr bwMode="auto">
          <a:xfrm>
            <a:off x="4932363" y="3581400"/>
            <a:ext cx="411162" cy="411163"/>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4</a:t>
            </a:r>
          </a:p>
        </p:txBody>
      </p:sp>
      <p:grpSp>
        <p:nvGrpSpPr>
          <p:cNvPr id="2" name="Group 9"/>
          <p:cNvGrpSpPr>
            <a:grpSpLocks/>
          </p:cNvGrpSpPr>
          <p:nvPr/>
        </p:nvGrpSpPr>
        <p:grpSpPr bwMode="auto">
          <a:xfrm>
            <a:off x="1905000" y="2667000"/>
            <a:ext cx="4449763" cy="487363"/>
            <a:chOff x="1200" y="1680"/>
            <a:chExt cx="2803" cy="307"/>
          </a:xfrm>
        </p:grpSpPr>
        <p:sp>
          <p:nvSpPr>
            <p:cNvPr id="180234" name="Rectangle 10"/>
            <p:cNvSpPr>
              <a:spLocks noChangeArrowheads="1"/>
            </p:cNvSpPr>
            <p:nvPr/>
          </p:nvSpPr>
          <p:spPr bwMode="auto">
            <a:xfrm>
              <a:off x="1200" y="1728"/>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2</a:t>
              </a:r>
            </a:p>
          </p:txBody>
        </p:sp>
        <p:sp>
          <p:nvSpPr>
            <p:cNvPr id="180235" name="Rectangle 11"/>
            <p:cNvSpPr>
              <a:spLocks noChangeArrowheads="1"/>
            </p:cNvSpPr>
            <p:nvPr/>
          </p:nvSpPr>
          <p:spPr bwMode="auto">
            <a:xfrm>
              <a:off x="3744" y="1680"/>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2</a:t>
              </a:r>
            </a:p>
          </p:txBody>
        </p:sp>
      </p:grpSp>
      <p:sp>
        <p:nvSpPr>
          <p:cNvPr id="180236" name="Text Box 12"/>
          <p:cNvSpPr txBox="1">
            <a:spLocks noChangeArrowheads="1"/>
          </p:cNvSpPr>
          <p:nvPr/>
        </p:nvSpPr>
        <p:spPr bwMode="auto">
          <a:xfrm>
            <a:off x="304800" y="4129088"/>
            <a:ext cx="4362450" cy="396875"/>
          </a:xfrm>
          <a:prstGeom prst="rect">
            <a:avLst/>
          </a:prstGeom>
          <a:noFill/>
          <a:ln w="9525">
            <a:noFill/>
            <a:miter lim="800000"/>
            <a:headEnd/>
            <a:tailEnd/>
          </a:ln>
        </p:spPr>
        <p:txBody>
          <a:bodyPr wrap="none">
            <a:spAutoFit/>
          </a:bodyPr>
          <a:lstStyle/>
          <a:p>
            <a:pPr marL="344488" indent="-344488">
              <a:spcBef>
                <a:spcPct val="20000"/>
              </a:spcBef>
            </a:pPr>
            <a:r>
              <a:rPr lang="en-US" sz="2000">
                <a:latin typeface="Arial" charset="0"/>
                <a:cs typeface="Arial" charset="0"/>
              </a:rPr>
              <a:t>1.	Write the date in the Date column.</a:t>
            </a:r>
          </a:p>
        </p:txBody>
      </p:sp>
      <p:sp>
        <p:nvSpPr>
          <p:cNvPr id="180237" name="Text Box 13"/>
          <p:cNvSpPr txBox="1">
            <a:spLocks noChangeArrowheads="1"/>
          </p:cNvSpPr>
          <p:nvPr/>
        </p:nvSpPr>
        <p:spPr bwMode="auto">
          <a:xfrm>
            <a:off x="304800" y="5834063"/>
            <a:ext cx="8534400" cy="3968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4.	Write the source document number in the Doc. No. column.</a:t>
            </a:r>
            <a:endParaRPr lang="en-US" sz="2000">
              <a:latin typeface="Arial" charset="0"/>
            </a:endParaRPr>
          </a:p>
        </p:txBody>
      </p:sp>
      <p:sp>
        <p:nvSpPr>
          <p:cNvPr id="180238" name="Text Box 14"/>
          <p:cNvSpPr txBox="1">
            <a:spLocks noChangeArrowheads="1"/>
          </p:cNvSpPr>
          <p:nvPr/>
        </p:nvSpPr>
        <p:spPr bwMode="auto">
          <a:xfrm>
            <a:off x="304800" y="5164138"/>
            <a:ext cx="5105400" cy="7016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3.	Write the title of the account credited. Write the credit amount.</a:t>
            </a:r>
          </a:p>
        </p:txBody>
      </p:sp>
      <p:sp>
        <p:nvSpPr>
          <p:cNvPr id="180239" name="Text Box 15"/>
          <p:cNvSpPr txBox="1">
            <a:spLocks noChangeArrowheads="1"/>
          </p:cNvSpPr>
          <p:nvPr/>
        </p:nvSpPr>
        <p:spPr bwMode="auto">
          <a:xfrm>
            <a:off x="304800" y="4494213"/>
            <a:ext cx="5105400" cy="7016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2.	Write the title of the account debited. Write the debit amount.</a:t>
            </a:r>
          </a:p>
        </p:txBody>
      </p:sp>
      <p:grpSp>
        <p:nvGrpSpPr>
          <p:cNvPr id="3" name="Group 16"/>
          <p:cNvGrpSpPr>
            <a:grpSpLocks/>
          </p:cNvGrpSpPr>
          <p:nvPr/>
        </p:nvGrpSpPr>
        <p:grpSpPr bwMode="auto">
          <a:xfrm>
            <a:off x="1905000" y="3703638"/>
            <a:ext cx="5786438" cy="441325"/>
            <a:chOff x="1200" y="2333"/>
            <a:chExt cx="3645" cy="278"/>
          </a:xfrm>
        </p:grpSpPr>
        <p:sp>
          <p:nvSpPr>
            <p:cNvPr id="180241" name="Rectangle 17"/>
            <p:cNvSpPr>
              <a:spLocks noChangeArrowheads="1"/>
            </p:cNvSpPr>
            <p:nvPr/>
          </p:nvSpPr>
          <p:spPr bwMode="auto">
            <a:xfrm>
              <a:off x="1200" y="2352"/>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3</a:t>
              </a:r>
            </a:p>
          </p:txBody>
        </p:sp>
        <p:sp>
          <p:nvSpPr>
            <p:cNvPr id="180242" name="Rectangle 18"/>
            <p:cNvSpPr>
              <a:spLocks noChangeArrowheads="1"/>
            </p:cNvSpPr>
            <p:nvPr/>
          </p:nvSpPr>
          <p:spPr bwMode="auto">
            <a:xfrm>
              <a:off x="4586" y="2333"/>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3</a:t>
              </a:r>
            </a:p>
          </p:txBody>
        </p:sp>
      </p:grpSp>
      <p:sp>
        <p:nvSpPr>
          <p:cNvPr id="27664" name="Rectangle 19"/>
          <p:cNvSpPr>
            <a:spLocks noChangeArrowheads="1"/>
          </p:cNvSpPr>
          <p:nvPr/>
        </p:nvSpPr>
        <p:spPr bwMode="auto">
          <a:xfrm>
            <a:off x="6959600" y="4267200"/>
            <a:ext cx="838200" cy="228600"/>
          </a:xfrm>
          <a:prstGeom prst="rect">
            <a:avLst/>
          </a:prstGeom>
          <a:solidFill>
            <a:schemeClr val="bg1"/>
          </a:solidFill>
          <a:ln w="9525">
            <a:noFill/>
            <a:miter lim="800000"/>
            <a:headEnd/>
            <a:tailEnd/>
          </a:ln>
        </p:spPr>
        <p:txBody>
          <a:bodyPr wrap="none" anchor="ctr"/>
          <a:lstStyle/>
          <a:p>
            <a:pPr algn="ctr"/>
            <a:r>
              <a:rPr lang="en-US" sz="1800" dirty="0">
                <a:latin typeface="Arial" charset="0"/>
              </a:rPr>
              <a:t>A/P – Supply Mart</a:t>
            </a:r>
          </a:p>
        </p:txBody>
      </p:sp>
      <p:sp>
        <p:nvSpPr>
          <p:cNvPr id="27665" name="Rectangle 20"/>
          <p:cNvSpPr>
            <a:spLocks noChangeArrowheads="1"/>
          </p:cNvSpPr>
          <p:nvPr/>
        </p:nvSpPr>
        <p:spPr bwMode="auto">
          <a:xfrm>
            <a:off x="6400800" y="5029200"/>
            <a:ext cx="2133600" cy="228600"/>
          </a:xfrm>
          <a:prstGeom prst="rect">
            <a:avLst/>
          </a:prstGeom>
          <a:solidFill>
            <a:schemeClr val="bg1"/>
          </a:solidFill>
          <a:ln w="9525">
            <a:noFill/>
            <a:miter lim="800000"/>
            <a:headEnd/>
            <a:tailEnd/>
          </a:ln>
        </p:spPr>
        <p:txBody>
          <a:bodyPr wrap="none" anchor="ctr"/>
          <a:lstStyle/>
          <a:p>
            <a:pPr algn="ctr"/>
            <a:r>
              <a:rPr lang="en-US" sz="1800">
                <a:latin typeface="Arial" charset="0"/>
              </a:rPr>
              <a:t>Cash</a:t>
            </a:r>
          </a:p>
        </p:txBody>
      </p:sp>
      <p:sp>
        <p:nvSpPr>
          <p:cNvPr id="27666" name="Rectangle 21"/>
          <p:cNvSpPr>
            <a:spLocks noChangeArrowheads="1"/>
          </p:cNvSpPr>
          <p:nvPr/>
        </p:nvSpPr>
        <p:spPr bwMode="auto">
          <a:xfrm>
            <a:off x="6477000" y="4572000"/>
            <a:ext cx="838200" cy="228600"/>
          </a:xfrm>
          <a:prstGeom prst="rect">
            <a:avLst/>
          </a:prstGeom>
          <a:solidFill>
            <a:schemeClr val="bg1"/>
          </a:solidFill>
          <a:ln w="9525">
            <a:noFill/>
            <a:miter lim="800000"/>
            <a:headEnd/>
            <a:tailEnd/>
          </a:ln>
        </p:spPr>
        <p:txBody>
          <a:bodyPr wrap="none" anchor="ctr"/>
          <a:lstStyle/>
          <a:p>
            <a:pPr algn="ctr"/>
            <a:r>
              <a:rPr lang="en-US" dirty="0">
                <a:latin typeface="Arial" charset="0"/>
              </a:rPr>
              <a:t>30</a:t>
            </a:r>
            <a:r>
              <a:rPr lang="en-US" sz="1800" dirty="0">
                <a:latin typeface="Arial" charset="0"/>
              </a:rPr>
              <a:t>0.00</a:t>
            </a:r>
          </a:p>
        </p:txBody>
      </p:sp>
      <p:sp>
        <p:nvSpPr>
          <p:cNvPr id="27667" name="Rectangle 22"/>
          <p:cNvSpPr>
            <a:spLocks noChangeArrowheads="1"/>
          </p:cNvSpPr>
          <p:nvPr/>
        </p:nvSpPr>
        <p:spPr bwMode="auto">
          <a:xfrm>
            <a:off x="8001000" y="5334000"/>
            <a:ext cx="838200" cy="228600"/>
          </a:xfrm>
          <a:prstGeom prst="rect">
            <a:avLst/>
          </a:prstGeom>
          <a:solidFill>
            <a:schemeClr val="bg1"/>
          </a:solidFill>
          <a:ln w="9525">
            <a:noFill/>
            <a:miter lim="800000"/>
            <a:headEnd/>
            <a:tailEnd/>
          </a:ln>
        </p:spPr>
        <p:txBody>
          <a:bodyPr wrap="none" anchor="ctr"/>
          <a:lstStyle/>
          <a:p>
            <a:pPr algn="ctr"/>
            <a:r>
              <a:rPr lang="en-US" dirty="0">
                <a:latin typeface="Arial" charset="0"/>
              </a:rPr>
              <a:t>30</a:t>
            </a:r>
            <a:r>
              <a:rPr lang="en-US" sz="1800" dirty="0">
                <a:latin typeface="Arial" charset="0"/>
              </a:rPr>
              <a:t>0.00</a:t>
            </a:r>
          </a:p>
        </p:txBody>
      </p:sp>
      <p:sp>
        <p:nvSpPr>
          <p:cNvPr id="180248" name="Rectangle 24"/>
          <p:cNvSpPr>
            <a:spLocks noChangeArrowheads="1"/>
          </p:cNvSpPr>
          <p:nvPr/>
        </p:nvSpPr>
        <p:spPr bwMode="auto">
          <a:xfrm>
            <a:off x="1295400" y="3187700"/>
            <a:ext cx="381000" cy="228600"/>
          </a:xfrm>
          <a:prstGeom prst="rect">
            <a:avLst/>
          </a:prstGeom>
          <a:noFill/>
          <a:ln w="9525">
            <a:noFill/>
            <a:miter lim="800000"/>
            <a:headEnd/>
            <a:tailEnd/>
          </a:ln>
        </p:spPr>
        <p:txBody>
          <a:bodyPr wrap="none" anchor="ctr"/>
          <a:lstStyle/>
          <a:p>
            <a:pPr algn="ctr"/>
            <a:r>
              <a:rPr lang="en-US" sz="1600">
                <a:latin typeface="Arial" charset="0"/>
              </a:rPr>
              <a:t>9</a:t>
            </a:r>
          </a:p>
        </p:txBody>
      </p:sp>
      <p:sp>
        <p:nvSpPr>
          <p:cNvPr id="180249" name="Rectangle 25"/>
          <p:cNvSpPr>
            <a:spLocks noChangeArrowheads="1"/>
          </p:cNvSpPr>
          <p:nvPr/>
        </p:nvSpPr>
        <p:spPr bwMode="auto">
          <a:xfrm>
            <a:off x="1600200" y="3175000"/>
            <a:ext cx="381000" cy="228600"/>
          </a:xfrm>
          <a:prstGeom prst="rect">
            <a:avLst/>
          </a:prstGeom>
          <a:noFill/>
          <a:ln w="9525">
            <a:noFill/>
            <a:miter lim="800000"/>
            <a:headEnd/>
            <a:tailEnd/>
          </a:ln>
        </p:spPr>
        <p:txBody>
          <a:bodyPr wrap="none" anchor="ctr"/>
          <a:lstStyle/>
          <a:p>
            <a:r>
              <a:rPr lang="en-US" sz="1600" dirty="0">
                <a:latin typeface="Arial" charset="0"/>
              </a:rPr>
              <a:t>A/P – Supply Mart</a:t>
            </a:r>
          </a:p>
        </p:txBody>
      </p:sp>
      <p:sp>
        <p:nvSpPr>
          <p:cNvPr id="180250" name="Rectangle 26"/>
          <p:cNvSpPr>
            <a:spLocks noChangeArrowheads="1"/>
          </p:cNvSpPr>
          <p:nvPr/>
        </p:nvSpPr>
        <p:spPr bwMode="auto">
          <a:xfrm>
            <a:off x="6464300" y="3200400"/>
            <a:ext cx="685800" cy="228600"/>
          </a:xfrm>
          <a:prstGeom prst="rect">
            <a:avLst/>
          </a:prstGeom>
          <a:noFill/>
          <a:ln w="9525">
            <a:noFill/>
            <a:miter lim="800000"/>
            <a:headEnd/>
            <a:tailEnd/>
          </a:ln>
        </p:spPr>
        <p:txBody>
          <a:bodyPr wrap="none" anchor="ctr"/>
          <a:lstStyle/>
          <a:p>
            <a:pPr algn="ctr"/>
            <a:r>
              <a:rPr lang="en-US" sz="1600" dirty="0">
                <a:latin typeface="Arial" charset="0"/>
              </a:rPr>
              <a:t>3 0 0 00</a:t>
            </a:r>
          </a:p>
        </p:txBody>
      </p:sp>
      <p:sp>
        <p:nvSpPr>
          <p:cNvPr id="180251" name="Rectangle 27"/>
          <p:cNvSpPr>
            <a:spLocks noChangeArrowheads="1"/>
          </p:cNvSpPr>
          <p:nvPr/>
        </p:nvSpPr>
        <p:spPr bwMode="auto">
          <a:xfrm>
            <a:off x="1905000" y="3429000"/>
            <a:ext cx="2209800" cy="279400"/>
          </a:xfrm>
          <a:prstGeom prst="rect">
            <a:avLst/>
          </a:prstGeom>
          <a:noFill/>
          <a:ln w="9525">
            <a:noFill/>
            <a:miter lim="800000"/>
            <a:headEnd/>
            <a:tailEnd/>
          </a:ln>
        </p:spPr>
        <p:txBody>
          <a:bodyPr wrap="none" anchor="ctr"/>
          <a:lstStyle/>
          <a:p>
            <a:r>
              <a:rPr lang="en-US" sz="1600">
                <a:latin typeface="Arial" charset="0"/>
              </a:rPr>
              <a:t>Cash</a:t>
            </a:r>
          </a:p>
        </p:txBody>
      </p:sp>
      <p:sp>
        <p:nvSpPr>
          <p:cNvPr id="180252" name="Rectangle 28"/>
          <p:cNvSpPr>
            <a:spLocks noChangeArrowheads="1"/>
          </p:cNvSpPr>
          <p:nvPr/>
        </p:nvSpPr>
        <p:spPr bwMode="auto">
          <a:xfrm>
            <a:off x="7747000" y="3454400"/>
            <a:ext cx="685800" cy="228600"/>
          </a:xfrm>
          <a:prstGeom prst="rect">
            <a:avLst/>
          </a:prstGeom>
          <a:noFill/>
          <a:ln w="9525">
            <a:noFill/>
            <a:miter lim="800000"/>
            <a:headEnd/>
            <a:tailEnd/>
          </a:ln>
        </p:spPr>
        <p:txBody>
          <a:bodyPr wrap="none" anchor="ctr"/>
          <a:lstStyle/>
          <a:p>
            <a:pPr algn="ctr"/>
            <a:r>
              <a:rPr lang="en-US" sz="1600" dirty="0">
                <a:latin typeface="Arial" charset="0"/>
              </a:rPr>
              <a:t>3 0 0 00</a:t>
            </a:r>
          </a:p>
        </p:txBody>
      </p:sp>
      <p:sp>
        <p:nvSpPr>
          <p:cNvPr id="180253" name="Rectangle 29"/>
          <p:cNvSpPr>
            <a:spLocks noChangeArrowheads="1"/>
          </p:cNvSpPr>
          <p:nvPr/>
        </p:nvSpPr>
        <p:spPr bwMode="auto">
          <a:xfrm>
            <a:off x="4902200" y="3200400"/>
            <a:ext cx="381000" cy="228600"/>
          </a:xfrm>
          <a:prstGeom prst="rect">
            <a:avLst/>
          </a:prstGeom>
          <a:noFill/>
          <a:ln w="9525">
            <a:noFill/>
            <a:miter lim="800000"/>
            <a:headEnd/>
            <a:tailEnd/>
          </a:ln>
        </p:spPr>
        <p:txBody>
          <a:bodyPr wrap="none" anchor="ctr"/>
          <a:lstStyle/>
          <a:p>
            <a:r>
              <a:rPr lang="en-US" sz="1600">
                <a:latin typeface="Arial" charset="0"/>
              </a:rPr>
              <a:t>C3</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0248"/>
                                        </p:tgtEl>
                                        <p:attrNameLst>
                                          <p:attrName>style.visibility</p:attrName>
                                        </p:attrNameLst>
                                      </p:cBhvr>
                                      <p:to>
                                        <p:strVal val="visible"/>
                                      </p:to>
                                    </p:set>
                                    <p:animEffect transition="in" filter="dissolve">
                                      <p:cBhvr>
                                        <p:cTn id="7" dur="500"/>
                                        <p:tgtEl>
                                          <p:spTgt spid="18024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0231"/>
                                        </p:tgtEl>
                                        <p:attrNameLst>
                                          <p:attrName>style.visibility</p:attrName>
                                        </p:attrNameLst>
                                      </p:cBhvr>
                                      <p:to>
                                        <p:strVal val="visible"/>
                                      </p:to>
                                    </p:set>
                                    <p:animEffect transition="in" filter="dissolve">
                                      <p:cBhvr>
                                        <p:cTn id="10" dur="500"/>
                                        <p:tgtEl>
                                          <p:spTgt spid="18023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80236"/>
                                        </p:tgtEl>
                                        <p:attrNameLst>
                                          <p:attrName>style.visibility</p:attrName>
                                        </p:attrNameLst>
                                      </p:cBhvr>
                                      <p:to>
                                        <p:strVal val="visible"/>
                                      </p:to>
                                    </p:set>
                                    <p:animEffect transition="in" filter="dissolve">
                                      <p:cBhvr>
                                        <p:cTn id="13" dur="500"/>
                                        <p:tgtEl>
                                          <p:spTgt spid="18023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80231"/>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180236"/>
                                        </p:tgtEl>
                                        <p:attrNameLst>
                                          <p:attrName>style.visibility</p:attrName>
                                        </p:attrNameLst>
                                      </p:cBhvr>
                                      <p:to>
                                        <p:strVal val="hidden"/>
                                      </p:to>
                                    </p:set>
                                  </p:childTnLst>
                                </p:cTn>
                              </p:par>
                              <p:par>
                                <p:cTn id="20" presetID="9"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80249"/>
                                        </p:tgtEl>
                                        <p:attrNameLst>
                                          <p:attrName>style.visibility</p:attrName>
                                        </p:attrNameLst>
                                      </p:cBhvr>
                                      <p:to>
                                        <p:strVal val="visible"/>
                                      </p:to>
                                    </p:set>
                                    <p:animEffect transition="in" filter="dissolve">
                                      <p:cBhvr>
                                        <p:cTn id="25" dur="500"/>
                                        <p:tgtEl>
                                          <p:spTgt spid="18024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80250"/>
                                        </p:tgtEl>
                                        <p:attrNameLst>
                                          <p:attrName>style.visibility</p:attrName>
                                        </p:attrNameLst>
                                      </p:cBhvr>
                                      <p:to>
                                        <p:strVal val="visible"/>
                                      </p:to>
                                    </p:set>
                                    <p:animEffect transition="in" filter="dissolve">
                                      <p:cBhvr>
                                        <p:cTn id="28" dur="500"/>
                                        <p:tgtEl>
                                          <p:spTgt spid="18025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80239"/>
                                        </p:tgtEl>
                                        <p:attrNameLst>
                                          <p:attrName>style.visibility</p:attrName>
                                        </p:attrNameLst>
                                      </p:cBhvr>
                                      <p:to>
                                        <p:strVal val="visible"/>
                                      </p:to>
                                    </p:set>
                                    <p:animEffect transition="in" filter="dissolve">
                                      <p:cBhvr>
                                        <p:cTn id="31" dur="500"/>
                                        <p:tgtEl>
                                          <p:spTgt spid="1802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80239"/>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dissolve">
                                      <p:cBhvr>
                                        <p:cTn id="40" dur="500"/>
                                        <p:tgtEl>
                                          <p:spTgt spid="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0251"/>
                                        </p:tgtEl>
                                        <p:attrNameLst>
                                          <p:attrName>style.visibility</p:attrName>
                                        </p:attrNameLst>
                                      </p:cBhvr>
                                      <p:to>
                                        <p:strVal val="visible"/>
                                      </p:to>
                                    </p:set>
                                    <p:animEffect transition="in" filter="dissolve">
                                      <p:cBhvr>
                                        <p:cTn id="43" dur="500"/>
                                        <p:tgtEl>
                                          <p:spTgt spid="180251"/>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80252"/>
                                        </p:tgtEl>
                                        <p:attrNameLst>
                                          <p:attrName>style.visibility</p:attrName>
                                        </p:attrNameLst>
                                      </p:cBhvr>
                                      <p:to>
                                        <p:strVal val="visible"/>
                                      </p:to>
                                    </p:set>
                                    <p:animEffect transition="in" filter="dissolve">
                                      <p:cBhvr>
                                        <p:cTn id="46" dur="500"/>
                                        <p:tgtEl>
                                          <p:spTgt spid="18025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0238"/>
                                        </p:tgtEl>
                                        <p:attrNameLst>
                                          <p:attrName>style.visibility</p:attrName>
                                        </p:attrNameLst>
                                      </p:cBhvr>
                                      <p:to>
                                        <p:strVal val="visible"/>
                                      </p:to>
                                    </p:set>
                                    <p:animEffect transition="in" filter="dissolve">
                                      <p:cBhvr>
                                        <p:cTn id="49" dur="500"/>
                                        <p:tgtEl>
                                          <p:spTgt spid="1802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80238"/>
                                        </p:tgtEl>
                                        <p:attrNameLst>
                                          <p:attrName>style.visibility</p:attrName>
                                        </p:attrNameLst>
                                      </p:cBhvr>
                                      <p:to>
                                        <p:strVal val="hidden"/>
                                      </p:to>
                                    </p:set>
                                  </p:childTnLst>
                                </p:cTn>
                              </p:par>
                              <p:par>
                                <p:cTn id="56" presetID="9" presetClass="entr" presetSubtype="0" fill="hold" grpId="0" nodeType="withEffect">
                                  <p:stCondLst>
                                    <p:cond delay="0"/>
                                  </p:stCondLst>
                                  <p:childTnLst>
                                    <p:set>
                                      <p:cBhvr>
                                        <p:cTn id="57" dur="1" fill="hold">
                                          <p:stCondLst>
                                            <p:cond delay="0"/>
                                          </p:stCondLst>
                                        </p:cTn>
                                        <p:tgtEl>
                                          <p:spTgt spid="180232"/>
                                        </p:tgtEl>
                                        <p:attrNameLst>
                                          <p:attrName>style.visibility</p:attrName>
                                        </p:attrNameLst>
                                      </p:cBhvr>
                                      <p:to>
                                        <p:strVal val="visible"/>
                                      </p:to>
                                    </p:set>
                                    <p:animEffect transition="in" filter="dissolve">
                                      <p:cBhvr>
                                        <p:cTn id="58" dur="500"/>
                                        <p:tgtEl>
                                          <p:spTgt spid="18023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80237"/>
                                        </p:tgtEl>
                                        <p:attrNameLst>
                                          <p:attrName>style.visibility</p:attrName>
                                        </p:attrNameLst>
                                      </p:cBhvr>
                                      <p:to>
                                        <p:strVal val="visible"/>
                                      </p:to>
                                    </p:set>
                                    <p:animEffect transition="in" filter="dissolve">
                                      <p:cBhvr>
                                        <p:cTn id="61" dur="500"/>
                                        <p:tgtEl>
                                          <p:spTgt spid="18023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80253"/>
                                        </p:tgtEl>
                                        <p:attrNameLst>
                                          <p:attrName>style.visibility</p:attrName>
                                        </p:attrNameLst>
                                      </p:cBhvr>
                                      <p:to>
                                        <p:strVal val="visible"/>
                                      </p:to>
                                    </p:set>
                                    <p:animEffect transition="in" filter="dissolve">
                                      <p:cBhvr>
                                        <p:cTn id="64" dur="500"/>
                                        <p:tgtEl>
                                          <p:spTgt spid="180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31" grpId="0" animBg="1"/>
      <p:bldP spid="180231" grpId="1" animBg="1"/>
      <p:bldP spid="180232" grpId="0" animBg="1"/>
      <p:bldP spid="180236" grpId="0"/>
      <p:bldP spid="180236" grpId="1"/>
      <p:bldP spid="180237" grpId="0"/>
      <p:bldP spid="180238" grpId="0"/>
      <p:bldP spid="180238" grpId="1"/>
      <p:bldP spid="180239" grpId="0"/>
      <p:bldP spid="180239" grpId="1"/>
      <p:bldP spid="180248" grpId="0"/>
      <p:bldP spid="180249" grpId="0"/>
      <p:bldP spid="180250" grpId="0"/>
      <p:bldP spid="180251" grpId="0"/>
      <p:bldP spid="180252" grpId="0"/>
      <p:bldP spid="18025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3"/>
          <p:cNvSpPr>
            <a:spLocks noGrp="1" noChangeArrowheads="1"/>
          </p:cNvSpPr>
          <p:nvPr>
            <p:ph type="title"/>
          </p:nvPr>
        </p:nvSpPr>
        <p:spPr/>
        <p:txBody>
          <a:bodyPr/>
          <a:lstStyle/>
          <a:p>
            <a:pPr eaLnBrk="1" hangingPunct="1">
              <a:defRPr/>
            </a:pPr>
            <a:r>
              <a:rPr lang="en-US" sz="2400"/>
              <a:t>on your own 3-2</a:t>
            </a:r>
            <a:br>
              <a:rPr lang="en-US" sz="2400"/>
            </a:br>
            <a:r>
              <a:rPr lang="en-US" sz="2400"/>
              <a:t>Continue on journal from on your own 3-1</a:t>
            </a:r>
          </a:p>
        </p:txBody>
      </p:sp>
      <p:sp>
        <p:nvSpPr>
          <p:cNvPr id="29" name="Slide Number Placeholder 2"/>
          <p:cNvSpPr>
            <a:spLocks noGrp="1"/>
          </p:cNvSpPr>
          <p:nvPr>
            <p:ph type="sldNum" sz="quarter" idx="12"/>
          </p:nvPr>
        </p:nvSpPr>
        <p:spPr>
          <a:prstGeom prst="rect">
            <a:avLst/>
          </a:prstGeom>
        </p:spPr>
        <p:txBody>
          <a:bodyPr/>
          <a:lstStyle/>
          <a:p>
            <a:pPr>
              <a:defRPr/>
            </a:pPr>
            <a:fld id="{1527CBA5-16A4-44D1-9EDE-39885C5B99FF}" type="slidenum">
              <a:rPr lang="en-US"/>
              <a:pPr>
                <a:defRPr/>
              </a:pPr>
              <a:t>33</a:t>
            </a:fld>
            <a:endParaRPr lang="en-US"/>
          </a:p>
        </p:txBody>
      </p:sp>
      <p:pic>
        <p:nvPicPr>
          <p:cNvPr id="28675" name="Picture 2" descr="C21_grn_0301"/>
          <p:cNvPicPr>
            <a:picLocks noChangeAspect="1" noChangeArrowheads="1"/>
          </p:cNvPicPr>
          <p:nvPr/>
        </p:nvPicPr>
        <p:blipFill>
          <a:blip r:embed="rId2" cstate="print"/>
          <a:srcRect b="48956"/>
          <a:stretch>
            <a:fillRect/>
          </a:stretch>
        </p:blipFill>
        <p:spPr bwMode="auto">
          <a:xfrm>
            <a:off x="533400" y="2057400"/>
            <a:ext cx="8229600" cy="1981200"/>
          </a:xfrm>
          <a:prstGeom prst="rect">
            <a:avLst/>
          </a:prstGeom>
          <a:noFill/>
          <a:ln w="9525">
            <a:noFill/>
            <a:miter lim="800000"/>
            <a:headEnd/>
            <a:tailEnd/>
          </a:ln>
        </p:spPr>
      </p:pic>
      <p:pic>
        <p:nvPicPr>
          <p:cNvPr id="28678" name="Picture 5" descr="C21_blue_0310"/>
          <p:cNvPicPr>
            <a:picLocks noChangeAspect="1" noChangeArrowheads="1"/>
          </p:cNvPicPr>
          <p:nvPr/>
        </p:nvPicPr>
        <p:blipFill>
          <a:blip r:embed="rId3" cstate="print"/>
          <a:srcRect/>
          <a:stretch>
            <a:fillRect/>
          </a:stretch>
        </p:blipFill>
        <p:spPr bwMode="auto">
          <a:xfrm>
            <a:off x="5943600" y="4264025"/>
            <a:ext cx="2895600" cy="1365250"/>
          </a:xfrm>
          <a:prstGeom prst="rect">
            <a:avLst/>
          </a:prstGeom>
          <a:noFill/>
          <a:ln w="9525">
            <a:noFill/>
            <a:miter lim="800000"/>
            <a:headEnd/>
            <a:tailEnd/>
          </a:ln>
        </p:spPr>
      </p:pic>
      <p:sp>
        <p:nvSpPr>
          <p:cNvPr id="28679" name="Text Box 6"/>
          <p:cNvSpPr txBox="1">
            <a:spLocks noChangeArrowheads="1"/>
          </p:cNvSpPr>
          <p:nvPr/>
        </p:nvSpPr>
        <p:spPr bwMode="auto">
          <a:xfrm>
            <a:off x="152400" y="1371600"/>
            <a:ext cx="8915400" cy="369332"/>
          </a:xfrm>
          <a:prstGeom prst="rect">
            <a:avLst/>
          </a:prstGeom>
          <a:noFill/>
          <a:ln w="9525">
            <a:noFill/>
            <a:miter lim="800000"/>
            <a:headEnd/>
            <a:tailEnd/>
          </a:ln>
        </p:spPr>
        <p:txBody>
          <a:bodyPr>
            <a:spAutoFit/>
          </a:bodyPr>
          <a:lstStyle/>
          <a:p>
            <a:pPr>
              <a:spcBef>
                <a:spcPct val="20000"/>
              </a:spcBef>
              <a:buClr>
                <a:schemeClr val="accent1"/>
              </a:buClr>
              <a:buFont typeface="Wingdings" pitchFamily="2" charset="2"/>
              <a:buNone/>
            </a:pPr>
            <a:r>
              <a:rPr lang="en-US" i="1" dirty="0"/>
              <a:t> June 5  Paid cash for insurance, $300.00.  Check #2.</a:t>
            </a:r>
          </a:p>
        </p:txBody>
      </p:sp>
      <p:sp>
        <p:nvSpPr>
          <p:cNvPr id="181255" name="Rectangle 7"/>
          <p:cNvSpPr>
            <a:spLocks noChangeArrowheads="1"/>
          </p:cNvSpPr>
          <p:nvPr/>
        </p:nvSpPr>
        <p:spPr bwMode="auto">
          <a:xfrm>
            <a:off x="838200" y="3505200"/>
            <a:ext cx="411163" cy="411163"/>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1</a:t>
            </a:r>
          </a:p>
        </p:txBody>
      </p:sp>
      <p:sp>
        <p:nvSpPr>
          <p:cNvPr id="181256" name="Rectangle 8"/>
          <p:cNvSpPr>
            <a:spLocks noChangeArrowheads="1"/>
          </p:cNvSpPr>
          <p:nvPr/>
        </p:nvSpPr>
        <p:spPr bwMode="auto">
          <a:xfrm>
            <a:off x="4932363" y="3581400"/>
            <a:ext cx="411162" cy="411163"/>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4</a:t>
            </a:r>
          </a:p>
        </p:txBody>
      </p:sp>
      <p:grpSp>
        <p:nvGrpSpPr>
          <p:cNvPr id="2" name="Group 9"/>
          <p:cNvGrpSpPr>
            <a:grpSpLocks/>
          </p:cNvGrpSpPr>
          <p:nvPr/>
        </p:nvGrpSpPr>
        <p:grpSpPr bwMode="auto">
          <a:xfrm>
            <a:off x="1905000" y="2667000"/>
            <a:ext cx="4449763" cy="487363"/>
            <a:chOff x="1200" y="1680"/>
            <a:chExt cx="2803" cy="307"/>
          </a:xfrm>
        </p:grpSpPr>
        <p:sp>
          <p:nvSpPr>
            <p:cNvPr id="181258" name="Rectangle 10"/>
            <p:cNvSpPr>
              <a:spLocks noChangeArrowheads="1"/>
            </p:cNvSpPr>
            <p:nvPr/>
          </p:nvSpPr>
          <p:spPr bwMode="auto">
            <a:xfrm>
              <a:off x="1200" y="1728"/>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2</a:t>
              </a:r>
            </a:p>
          </p:txBody>
        </p:sp>
        <p:sp>
          <p:nvSpPr>
            <p:cNvPr id="181259" name="Rectangle 11"/>
            <p:cNvSpPr>
              <a:spLocks noChangeArrowheads="1"/>
            </p:cNvSpPr>
            <p:nvPr/>
          </p:nvSpPr>
          <p:spPr bwMode="auto">
            <a:xfrm>
              <a:off x="3744" y="1680"/>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2</a:t>
              </a:r>
            </a:p>
          </p:txBody>
        </p:sp>
      </p:grpSp>
      <p:sp>
        <p:nvSpPr>
          <p:cNvPr id="181260" name="Text Box 12"/>
          <p:cNvSpPr txBox="1">
            <a:spLocks noChangeArrowheads="1"/>
          </p:cNvSpPr>
          <p:nvPr/>
        </p:nvSpPr>
        <p:spPr bwMode="auto">
          <a:xfrm>
            <a:off x="304800" y="4129088"/>
            <a:ext cx="4362450" cy="396875"/>
          </a:xfrm>
          <a:prstGeom prst="rect">
            <a:avLst/>
          </a:prstGeom>
          <a:noFill/>
          <a:ln w="9525">
            <a:noFill/>
            <a:miter lim="800000"/>
            <a:headEnd/>
            <a:tailEnd/>
          </a:ln>
        </p:spPr>
        <p:txBody>
          <a:bodyPr wrap="none">
            <a:spAutoFit/>
          </a:bodyPr>
          <a:lstStyle/>
          <a:p>
            <a:pPr marL="344488" indent="-344488">
              <a:spcBef>
                <a:spcPct val="20000"/>
              </a:spcBef>
            </a:pPr>
            <a:r>
              <a:rPr lang="en-US" sz="2000">
                <a:latin typeface="Arial" charset="0"/>
                <a:cs typeface="Arial" charset="0"/>
              </a:rPr>
              <a:t>1.	Write the date in the Date column.</a:t>
            </a:r>
          </a:p>
        </p:txBody>
      </p:sp>
      <p:sp>
        <p:nvSpPr>
          <p:cNvPr id="181261" name="Text Box 13"/>
          <p:cNvSpPr txBox="1">
            <a:spLocks noChangeArrowheads="1"/>
          </p:cNvSpPr>
          <p:nvPr/>
        </p:nvSpPr>
        <p:spPr bwMode="auto">
          <a:xfrm>
            <a:off x="304800" y="5834063"/>
            <a:ext cx="8534400" cy="3968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4.	Write the source document number in the Doc. No. column.</a:t>
            </a:r>
            <a:endParaRPr lang="en-US" sz="2000">
              <a:latin typeface="Arial" charset="0"/>
            </a:endParaRPr>
          </a:p>
        </p:txBody>
      </p:sp>
      <p:sp>
        <p:nvSpPr>
          <p:cNvPr id="181262" name="Text Box 14"/>
          <p:cNvSpPr txBox="1">
            <a:spLocks noChangeArrowheads="1"/>
          </p:cNvSpPr>
          <p:nvPr/>
        </p:nvSpPr>
        <p:spPr bwMode="auto">
          <a:xfrm>
            <a:off x="304800" y="5164138"/>
            <a:ext cx="5105400" cy="7016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3.	Write the title of the account credited. Write the credit amount.</a:t>
            </a:r>
          </a:p>
        </p:txBody>
      </p:sp>
      <p:sp>
        <p:nvSpPr>
          <p:cNvPr id="181263" name="Text Box 15"/>
          <p:cNvSpPr txBox="1">
            <a:spLocks noChangeArrowheads="1"/>
          </p:cNvSpPr>
          <p:nvPr/>
        </p:nvSpPr>
        <p:spPr bwMode="auto">
          <a:xfrm>
            <a:off x="304800" y="4494213"/>
            <a:ext cx="5105400" cy="7016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2.	Write the title of the account debited. Write the debit amount.</a:t>
            </a:r>
          </a:p>
        </p:txBody>
      </p:sp>
      <p:grpSp>
        <p:nvGrpSpPr>
          <p:cNvPr id="3" name="Group 16"/>
          <p:cNvGrpSpPr>
            <a:grpSpLocks/>
          </p:cNvGrpSpPr>
          <p:nvPr/>
        </p:nvGrpSpPr>
        <p:grpSpPr bwMode="auto">
          <a:xfrm>
            <a:off x="1905000" y="3703638"/>
            <a:ext cx="5786438" cy="441325"/>
            <a:chOff x="1200" y="2333"/>
            <a:chExt cx="3645" cy="278"/>
          </a:xfrm>
        </p:grpSpPr>
        <p:sp>
          <p:nvSpPr>
            <p:cNvPr id="181265" name="Rectangle 17"/>
            <p:cNvSpPr>
              <a:spLocks noChangeArrowheads="1"/>
            </p:cNvSpPr>
            <p:nvPr/>
          </p:nvSpPr>
          <p:spPr bwMode="auto">
            <a:xfrm>
              <a:off x="1200" y="2352"/>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3</a:t>
              </a:r>
            </a:p>
          </p:txBody>
        </p:sp>
        <p:sp>
          <p:nvSpPr>
            <p:cNvPr id="181266" name="Rectangle 18"/>
            <p:cNvSpPr>
              <a:spLocks noChangeArrowheads="1"/>
            </p:cNvSpPr>
            <p:nvPr/>
          </p:nvSpPr>
          <p:spPr bwMode="auto">
            <a:xfrm>
              <a:off x="4586" y="2333"/>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3</a:t>
              </a:r>
            </a:p>
          </p:txBody>
        </p:sp>
      </p:grpSp>
      <p:sp>
        <p:nvSpPr>
          <p:cNvPr id="28688" name="Rectangle 19"/>
          <p:cNvSpPr>
            <a:spLocks noChangeArrowheads="1"/>
          </p:cNvSpPr>
          <p:nvPr/>
        </p:nvSpPr>
        <p:spPr bwMode="auto">
          <a:xfrm>
            <a:off x="6959600" y="4267200"/>
            <a:ext cx="838200" cy="228600"/>
          </a:xfrm>
          <a:prstGeom prst="rect">
            <a:avLst/>
          </a:prstGeom>
          <a:solidFill>
            <a:schemeClr val="bg1"/>
          </a:solidFill>
          <a:ln w="9525">
            <a:noFill/>
            <a:miter lim="800000"/>
            <a:headEnd/>
            <a:tailEnd/>
          </a:ln>
        </p:spPr>
        <p:txBody>
          <a:bodyPr wrap="none" anchor="ctr"/>
          <a:lstStyle/>
          <a:p>
            <a:pPr algn="ctr"/>
            <a:r>
              <a:rPr lang="en-US" sz="1800">
                <a:latin typeface="Arial" charset="0"/>
              </a:rPr>
              <a:t>Prepaid Insurance</a:t>
            </a:r>
          </a:p>
        </p:txBody>
      </p:sp>
      <p:sp>
        <p:nvSpPr>
          <p:cNvPr id="28689" name="Rectangle 20"/>
          <p:cNvSpPr>
            <a:spLocks noChangeArrowheads="1"/>
          </p:cNvSpPr>
          <p:nvPr/>
        </p:nvSpPr>
        <p:spPr bwMode="auto">
          <a:xfrm>
            <a:off x="6400800" y="5029200"/>
            <a:ext cx="2133600" cy="228600"/>
          </a:xfrm>
          <a:prstGeom prst="rect">
            <a:avLst/>
          </a:prstGeom>
          <a:solidFill>
            <a:schemeClr val="bg1"/>
          </a:solidFill>
          <a:ln w="9525">
            <a:noFill/>
            <a:miter lim="800000"/>
            <a:headEnd/>
            <a:tailEnd/>
          </a:ln>
        </p:spPr>
        <p:txBody>
          <a:bodyPr wrap="none" anchor="ctr"/>
          <a:lstStyle/>
          <a:p>
            <a:pPr algn="ctr"/>
            <a:r>
              <a:rPr lang="en-US" sz="1800">
                <a:latin typeface="Arial" charset="0"/>
              </a:rPr>
              <a:t>Cash</a:t>
            </a:r>
          </a:p>
        </p:txBody>
      </p:sp>
      <p:sp>
        <p:nvSpPr>
          <p:cNvPr id="28690" name="Rectangle 21"/>
          <p:cNvSpPr>
            <a:spLocks noChangeArrowheads="1"/>
          </p:cNvSpPr>
          <p:nvPr/>
        </p:nvSpPr>
        <p:spPr bwMode="auto">
          <a:xfrm>
            <a:off x="6477000" y="4572000"/>
            <a:ext cx="838200" cy="228600"/>
          </a:xfrm>
          <a:prstGeom prst="rect">
            <a:avLst/>
          </a:prstGeom>
          <a:solidFill>
            <a:schemeClr val="bg1"/>
          </a:solidFill>
          <a:ln w="9525">
            <a:noFill/>
            <a:miter lim="800000"/>
            <a:headEnd/>
            <a:tailEnd/>
          </a:ln>
        </p:spPr>
        <p:txBody>
          <a:bodyPr wrap="none" anchor="ctr"/>
          <a:lstStyle/>
          <a:p>
            <a:pPr algn="ctr"/>
            <a:r>
              <a:rPr lang="en-US" dirty="0">
                <a:latin typeface="Arial" charset="0"/>
              </a:rPr>
              <a:t>3</a:t>
            </a:r>
            <a:r>
              <a:rPr lang="en-US" sz="1800" dirty="0">
                <a:latin typeface="Arial" charset="0"/>
              </a:rPr>
              <a:t>00.00</a:t>
            </a:r>
          </a:p>
        </p:txBody>
      </p:sp>
      <p:sp>
        <p:nvSpPr>
          <p:cNvPr id="28691" name="Rectangle 22"/>
          <p:cNvSpPr>
            <a:spLocks noChangeArrowheads="1"/>
          </p:cNvSpPr>
          <p:nvPr/>
        </p:nvSpPr>
        <p:spPr bwMode="auto">
          <a:xfrm>
            <a:off x="8001000" y="5334000"/>
            <a:ext cx="838200" cy="228600"/>
          </a:xfrm>
          <a:prstGeom prst="rect">
            <a:avLst/>
          </a:prstGeom>
          <a:solidFill>
            <a:schemeClr val="bg1"/>
          </a:solidFill>
          <a:ln w="9525">
            <a:noFill/>
            <a:miter lim="800000"/>
            <a:headEnd/>
            <a:tailEnd/>
          </a:ln>
        </p:spPr>
        <p:txBody>
          <a:bodyPr wrap="none" anchor="ctr"/>
          <a:lstStyle/>
          <a:p>
            <a:pPr algn="ctr"/>
            <a:r>
              <a:rPr lang="en-US" dirty="0">
                <a:latin typeface="Arial" charset="0"/>
              </a:rPr>
              <a:t>3</a:t>
            </a:r>
            <a:r>
              <a:rPr lang="en-US" sz="1800" dirty="0">
                <a:latin typeface="Arial" charset="0"/>
              </a:rPr>
              <a:t>00.00</a:t>
            </a:r>
          </a:p>
        </p:txBody>
      </p:sp>
      <p:sp>
        <p:nvSpPr>
          <p:cNvPr id="181272" name="Rectangle 24"/>
          <p:cNvSpPr>
            <a:spLocks noChangeArrowheads="1"/>
          </p:cNvSpPr>
          <p:nvPr/>
        </p:nvSpPr>
        <p:spPr bwMode="auto">
          <a:xfrm>
            <a:off x="1295400" y="3187700"/>
            <a:ext cx="381000" cy="228600"/>
          </a:xfrm>
          <a:prstGeom prst="rect">
            <a:avLst/>
          </a:prstGeom>
          <a:noFill/>
          <a:ln w="9525">
            <a:noFill/>
            <a:miter lim="800000"/>
            <a:headEnd/>
            <a:tailEnd/>
          </a:ln>
        </p:spPr>
        <p:txBody>
          <a:bodyPr wrap="none" anchor="ctr"/>
          <a:lstStyle/>
          <a:p>
            <a:pPr algn="ctr"/>
            <a:r>
              <a:rPr lang="en-US" sz="1600">
                <a:latin typeface="Arial" charset="0"/>
              </a:rPr>
              <a:t>5</a:t>
            </a:r>
          </a:p>
        </p:txBody>
      </p:sp>
      <p:sp>
        <p:nvSpPr>
          <p:cNvPr id="181273" name="Rectangle 25"/>
          <p:cNvSpPr>
            <a:spLocks noChangeArrowheads="1"/>
          </p:cNvSpPr>
          <p:nvPr/>
        </p:nvSpPr>
        <p:spPr bwMode="auto">
          <a:xfrm>
            <a:off x="1600200" y="3175000"/>
            <a:ext cx="990600" cy="254000"/>
          </a:xfrm>
          <a:prstGeom prst="rect">
            <a:avLst/>
          </a:prstGeom>
          <a:noFill/>
          <a:ln w="9525">
            <a:noFill/>
            <a:miter lim="800000"/>
            <a:headEnd/>
            <a:tailEnd/>
          </a:ln>
        </p:spPr>
        <p:txBody>
          <a:bodyPr wrap="none" anchor="ctr"/>
          <a:lstStyle/>
          <a:p>
            <a:r>
              <a:rPr lang="en-US" sz="1600">
                <a:latin typeface="Arial" charset="0"/>
              </a:rPr>
              <a:t>Prepaid Insurance</a:t>
            </a:r>
          </a:p>
        </p:txBody>
      </p:sp>
      <p:sp>
        <p:nvSpPr>
          <p:cNvPr id="181274" name="Rectangle 26"/>
          <p:cNvSpPr>
            <a:spLocks noChangeArrowheads="1"/>
          </p:cNvSpPr>
          <p:nvPr/>
        </p:nvSpPr>
        <p:spPr bwMode="auto">
          <a:xfrm>
            <a:off x="6464300" y="3200400"/>
            <a:ext cx="685800" cy="228600"/>
          </a:xfrm>
          <a:prstGeom prst="rect">
            <a:avLst/>
          </a:prstGeom>
          <a:noFill/>
          <a:ln w="9525">
            <a:noFill/>
            <a:miter lim="800000"/>
            <a:headEnd/>
            <a:tailEnd/>
          </a:ln>
        </p:spPr>
        <p:txBody>
          <a:bodyPr wrap="none" anchor="ctr"/>
          <a:lstStyle/>
          <a:p>
            <a:pPr algn="ctr"/>
            <a:r>
              <a:rPr lang="en-US" sz="1600" dirty="0">
                <a:latin typeface="Arial" charset="0"/>
              </a:rPr>
              <a:t>30 0 00</a:t>
            </a:r>
          </a:p>
        </p:txBody>
      </p:sp>
      <p:sp>
        <p:nvSpPr>
          <p:cNvPr id="181275" name="Rectangle 27"/>
          <p:cNvSpPr>
            <a:spLocks noChangeArrowheads="1"/>
          </p:cNvSpPr>
          <p:nvPr/>
        </p:nvSpPr>
        <p:spPr bwMode="auto">
          <a:xfrm>
            <a:off x="1905000" y="3454400"/>
            <a:ext cx="2209800" cy="279400"/>
          </a:xfrm>
          <a:prstGeom prst="rect">
            <a:avLst/>
          </a:prstGeom>
          <a:noFill/>
          <a:ln w="9525">
            <a:noFill/>
            <a:miter lim="800000"/>
            <a:headEnd/>
            <a:tailEnd/>
          </a:ln>
        </p:spPr>
        <p:txBody>
          <a:bodyPr wrap="none" anchor="ctr"/>
          <a:lstStyle/>
          <a:p>
            <a:r>
              <a:rPr lang="en-US" sz="1600">
                <a:latin typeface="Arial" charset="0"/>
              </a:rPr>
              <a:t>Cash</a:t>
            </a:r>
          </a:p>
        </p:txBody>
      </p:sp>
      <p:sp>
        <p:nvSpPr>
          <p:cNvPr id="181276" name="Rectangle 28"/>
          <p:cNvSpPr>
            <a:spLocks noChangeArrowheads="1"/>
          </p:cNvSpPr>
          <p:nvPr/>
        </p:nvSpPr>
        <p:spPr bwMode="auto">
          <a:xfrm>
            <a:off x="4902200" y="3200400"/>
            <a:ext cx="381000" cy="228600"/>
          </a:xfrm>
          <a:prstGeom prst="rect">
            <a:avLst/>
          </a:prstGeom>
          <a:noFill/>
          <a:ln w="9525">
            <a:noFill/>
            <a:miter lim="800000"/>
            <a:headEnd/>
            <a:tailEnd/>
          </a:ln>
        </p:spPr>
        <p:txBody>
          <a:bodyPr wrap="none" anchor="ctr"/>
          <a:lstStyle/>
          <a:p>
            <a:r>
              <a:rPr lang="en-US" sz="1600">
                <a:latin typeface="Arial" charset="0"/>
              </a:rPr>
              <a:t>C2</a:t>
            </a:r>
          </a:p>
        </p:txBody>
      </p:sp>
      <p:sp>
        <p:nvSpPr>
          <p:cNvPr id="181277" name="Rectangle 29"/>
          <p:cNvSpPr>
            <a:spLocks noChangeArrowheads="1"/>
          </p:cNvSpPr>
          <p:nvPr/>
        </p:nvSpPr>
        <p:spPr bwMode="auto">
          <a:xfrm>
            <a:off x="7734300" y="3454400"/>
            <a:ext cx="685800" cy="228600"/>
          </a:xfrm>
          <a:prstGeom prst="rect">
            <a:avLst/>
          </a:prstGeom>
          <a:noFill/>
          <a:ln w="9525">
            <a:noFill/>
            <a:miter lim="800000"/>
            <a:headEnd/>
            <a:tailEnd/>
          </a:ln>
        </p:spPr>
        <p:txBody>
          <a:bodyPr wrap="none" anchor="ctr"/>
          <a:lstStyle/>
          <a:p>
            <a:pPr algn="ctr"/>
            <a:r>
              <a:rPr lang="en-US" sz="1600" dirty="0">
                <a:latin typeface="Arial" charset="0"/>
              </a:rPr>
              <a:t>3 0 0 00</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1272"/>
                                        </p:tgtEl>
                                        <p:attrNameLst>
                                          <p:attrName>style.visibility</p:attrName>
                                        </p:attrNameLst>
                                      </p:cBhvr>
                                      <p:to>
                                        <p:strVal val="visible"/>
                                      </p:to>
                                    </p:set>
                                    <p:animEffect transition="in" filter="dissolve">
                                      <p:cBhvr>
                                        <p:cTn id="7" dur="500"/>
                                        <p:tgtEl>
                                          <p:spTgt spid="18127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1255"/>
                                        </p:tgtEl>
                                        <p:attrNameLst>
                                          <p:attrName>style.visibility</p:attrName>
                                        </p:attrNameLst>
                                      </p:cBhvr>
                                      <p:to>
                                        <p:strVal val="visible"/>
                                      </p:to>
                                    </p:set>
                                    <p:animEffect transition="in" filter="dissolve">
                                      <p:cBhvr>
                                        <p:cTn id="10" dur="500"/>
                                        <p:tgtEl>
                                          <p:spTgt spid="18125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81260"/>
                                        </p:tgtEl>
                                        <p:attrNameLst>
                                          <p:attrName>style.visibility</p:attrName>
                                        </p:attrNameLst>
                                      </p:cBhvr>
                                      <p:to>
                                        <p:strVal val="visible"/>
                                      </p:to>
                                    </p:set>
                                    <p:animEffect transition="in" filter="dissolve">
                                      <p:cBhvr>
                                        <p:cTn id="13" dur="500"/>
                                        <p:tgtEl>
                                          <p:spTgt spid="18126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81255"/>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181260"/>
                                        </p:tgtEl>
                                        <p:attrNameLst>
                                          <p:attrName>style.visibility</p:attrName>
                                        </p:attrNameLst>
                                      </p:cBhvr>
                                      <p:to>
                                        <p:strVal val="hidden"/>
                                      </p:to>
                                    </p:set>
                                  </p:childTnLst>
                                </p:cTn>
                              </p:par>
                              <p:par>
                                <p:cTn id="20" presetID="9" presetClass="entr" presetSubtype="0" fill="hold" grpId="0" nodeType="withEffect">
                                  <p:stCondLst>
                                    <p:cond delay="0"/>
                                  </p:stCondLst>
                                  <p:childTnLst>
                                    <p:set>
                                      <p:cBhvr>
                                        <p:cTn id="21" dur="1" fill="hold">
                                          <p:stCondLst>
                                            <p:cond delay="0"/>
                                          </p:stCondLst>
                                        </p:cTn>
                                        <p:tgtEl>
                                          <p:spTgt spid="181273"/>
                                        </p:tgtEl>
                                        <p:attrNameLst>
                                          <p:attrName>style.visibility</p:attrName>
                                        </p:attrNameLst>
                                      </p:cBhvr>
                                      <p:to>
                                        <p:strVal val="visible"/>
                                      </p:to>
                                    </p:set>
                                    <p:animEffect transition="in" filter="dissolve">
                                      <p:cBhvr>
                                        <p:cTn id="22" dur="500"/>
                                        <p:tgtEl>
                                          <p:spTgt spid="181273"/>
                                        </p:tgtEl>
                                      </p:cBhvr>
                                    </p:animEffect>
                                  </p:childTnLst>
                                </p:cTn>
                              </p:par>
                              <p:par>
                                <p:cTn id="23" presetID="9"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81274"/>
                                        </p:tgtEl>
                                        <p:attrNameLst>
                                          <p:attrName>style.visibility</p:attrName>
                                        </p:attrNameLst>
                                      </p:cBhvr>
                                      <p:to>
                                        <p:strVal val="visible"/>
                                      </p:to>
                                    </p:set>
                                    <p:animEffect transition="in" filter="dissolve">
                                      <p:cBhvr>
                                        <p:cTn id="28" dur="500"/>
                                        <p:tgtEl>
                                          <p:spTgt spid="18127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81263"/>
                                        </p:tgtEl>
                                        <p:attrNameLst>
                                          <p:attrName>style.visibility</p:attrName>
                                        </p:attrNameLst>
                                      </p:cBhvr>
                                      <p:to>
                                        <p:strVal val="visible"/>
                                      </p:to>
                                    </p:set>
                                    <p:animEffect transition="in" filter="dissolve">
                                      <p:cBhvr>
                                        <p:cTn id="31" dur="500"/>
                                        <p:tgtEl>
                                          <p:spTgt spid="18126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81263"/>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2"/>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dissolve">
                                      <p:cBhvr>
                                        <p:cTn id="40" dur="500"/>
                                        <p:tgtEl>
                                          <p:spTgt spid="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1275"/>
                                        </p:tgtEl>
                                        <p:attrNameLst>
                                          <p:attrName>style.visibility</p:attrName>
                                        </p:attrNameLst>
                                      </p:cBhvr>
                                      <p:to>
                                        <p:strVal val="visible"/>
                                      </p:to>
                                    </p:set>
                                    <p:animEffect transition="in" filter="dissolve">
                                      <p:cBhvr>
                                        <p:cTn id="43" dur="500"/>
                                        <p:tgtEl>
                                          <p:spTgt spid="18127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81277"/>
                                        </p:tgtEl>
                                        <p:attrNameLst>
                                          <p:attrName>style.visibility</p:attrName>
                                        </p:attrNameLst>
                                      </p:cBhvr>
                                      <p:to>
                                        <p:strVal val="visible"/>
                                      </p:to>
                                    </p:set>
                                    <p:animEffect transition="in" filter="dissolve">
                                      <p:cBhvr>
                                        <p:cTn id="46" dur="500"/>
                                        <p:tgtEl>
                                          <p:spTgt spid="18127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1262"/>
                                        </p:tgtEl>
                                        <p:attrNameLst>
                                          <p:attrName>style.visibility</p:attrName>
                                        </p:attrNameLst>
                                      </p:cBhvr>
                                      <p:to>
                                        <p:strVal val="visible"/>
                                      </p:to>
                                    </p:set>
                                    <p:animEffect transition="in" filter="dissolve">
                                      <p:cBhvr>
                                        <p:cTn id="49" dur="500"/>
                                        <p:tgtEl>
                                          <p:spTgt spid="181262"/>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181262"/>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3"/>
                                        </p:tgtEl>
                                        <p:attrNameLst>
                                          <p:attrName>style.visibility</p:attrName>
                                        </p:attrNameLst>
                                      </p:cBhvr>
                                      <p:to>
                                        <p:strVal val="hidden"/>
                                      </p:to>
                                    </p:set>
                                  </p:childTnLst>
                                </p:cTn>
                              </p:par>
                              <p:par>
                                <p:cTn id="56" presetID="9" presetClass="entr" presetSubtype="0" fill="hold" grpId="0" nodeType="withEffect">
                                  <p:stCondLst>
                                    <p:cond delay="0"/>
                                  </p:stCondLst>
                                  <p:childTnLst>
                                    <p:set>
                                      <p:cBhvr>
                                        <p:cTn id="57" dur="1" fill="hold">
                                          <p:stCondLst>
                                            <p:cond delay="0"/>
                                          </p:stCondLst>
                                        </p:cTn>
                                        <p:tgtEl>
                                          <p:spTgt spid="181276"/>
                                        </p:tgtEl>
                                        <p:attrNameLst>
                                          <p:attrName>style.visibility</p:attrName>
                                        </p:attrNameLst>
                                      </p:cBhvr>
                                      <p:to>
                                        <p:strVal val="visible"/>
                                      </p:to>
                                    </p:set>
                                    <p:animEffect transition="in" filter="dissolve">
                                      <p:cBhvr>
                                        <p:cTn id="58" dur="500"/>
                                        <p:tgtEl>
                                          <p:spTgt spid="18127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81256"/>
                                        </p:tgtEl>
                                        <p:attrNameLst>
                                          <p:attrName>style.visibility</p:attrName>
                                        </p:attrNameLst>
                                      </p:cBhvr>
                                      <p:to>
                                        <p:strVal val="visible"/>
                                      </p:to>
                                    </p:set>
                                    <p:animEffect transition="in" filter="dissolve">
                                      <p:cBhvr>
                                        <p:cTn id="61" dur="500"/>
                                        <p:tgtEl>
                                          <p:spTgt spid="18125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81261"/>
                                        </p:tgtEl>
                                        <p:attrNameLst>
                                          <p:attrName>style.visibility</p:attrName>
                                        </p:attrNameLst>
                                      </p:cBhvr>
                                      <p:to>
                                        <p:strVal val="visible"/>
                                      </p:to>
                                    </p:set>
                                    <p:animEffect transition="in" filter="dissolve">
                                      <p:cBhvr>
                                        <p:cTn id="64" dur="500"/>
                                        <p:tgtEl>
                                          <p:spTgt spid="181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5" grpId="0" animBg="1"/>
      <p:bldP spid="181255" grpId="1" animBg="1"/>
      <p:bldP spid="181256" grpId="0" animBg="1"/>
      <p:bldP spid="181260" grpId="0"/>
      <p:bldP spid="181260" grpId="1"/>
      <p:bldP spid="181261" grpId="0"/>
      <p:bldP spid="181262" grpId="0"/>
      <p:bldP spid="181262" grpId="1"/>
      <p:bldP spid="181263" grpId="0"/>
      <p:bldP spid="181263" grpId="1"/>
      <p:bldP spid="181272" grpId="0"/>
      <p:bldP spid="181273" grpId="0"/>
      <p:bldP spid="181274" grpId="0"/>
      <p:bldP spid="181275" grpId="0"/>
      <p:bldP spid="181276" grpId="0"/>
      <p:bldP spid="18127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3"/>
          <p:cNvSpPr>
            <a:spLocks noGrp="1" noChangeArrowheads="1"/>
          </p:cNvSpPr>
          <p:nvPr>
            <p:ph type="title"/>
          </p:nvPr>
        </p:nvSpPr>
        <p:spPr/>
        <p:txBody>
          <a:bodyPr/>
          <a:lstStyle/>
          <a:p>
            <a:pPr eaLnBrk="1" hangingPunct="1">
              <a:defRPr/>
            </a:pPr>
            <a:r>
              <a:rPr lang="en-US" sz="2400"/>
              <a:t>on your own 3-2</a:t>
            </a:r>
            <a:br>
              <a:rPr lang="en-US" sz="2400"/>
            </a:br>
            <a:r>
              <a:rPr lang="en-US" sz="2400"/>
              <a:t>Continue on journal from on your own 3-1</a:t>
            </a:r>
          </a:p>
        </p:txBody>
      </p:sp>
      <p:sp>
        <p:nvSpPr>
          <p:cNvPr id="29" name="Slide Number Placeholder 2"/>
          <p:cNvSpPr>
            <a:spLocks noGrp="1"/>
          </p:cNvSpPr>
          <p:nvPr>
            <p:ph type="sldNum" sz="quarter" idx="12"/>
          </p:nvPr>
        </p:nvSpPr>
        <p:spPr>
          <a:prstGeom prst="rect">
            <a:avLst/>
          </a:prstGeom>
        </p:spPr>
        <p:txBody>
          <a:bodyPr/>
          <a:lstStyle/>
          <a:p>
            <a:pPr>
              <a:defRPr/>
            </a:pPr>
            <a:fld id="{1C3A220C-028E-4553-A22F-EC24658383C4}" type="slidenum">
              <a:rPr lang="en-US"/>
              <a:pPr>
                <a:defRPr/>
              </a:pPr>
              <a:t>34</a:t>
            </a:fld>
            <a:endParaRPr lang="en-US"/>
          </a:p>
        </p:txBody>
      </p:sp>
      <p:pic>
        <p:nvPicPr>
          <p:cNvPr id="29699" name="Picture 2" descr="C21_grn_0301"/>
          <p:cNvPicPr>
            <a:picLocks noChangeAspect="1" noChangeArrowheads="1"/>
          </p:cNvPicPr>
          <p:nvPr/>
        </p:nvPicPr>
        <p:blipFill>
          <a:blip r:embed="rId2" cstate="print"/>
          <a:srcRect b="48956"/>
          <a:stretch>
            <a:fillRect/>
          </a:stretch>
        </p:blipFill>
        <p:spPr bwMode="auto">
          <a:xfrm>
            <a:off x="533400" y="2057400"/>
            <a:ext cx="8229600" cy="1981200"/>
          </a:xfrm>
          <a:prstGeom prst="rect">
            <a:avLst/>
          </a:prstGeom>
          <a:noFill/>
          <a:ln w="9525">
            <a:noFill/>
            <a:miter lim="800000"/>
            <a:headEnd/>
            <a:tailEnd/>
          </a:ln>
        </p:spPr>
      </p:pic>
      <p:pic>
        <p:nvPicPr>
          <p:cNvPr id="29702" name="Picture 5" descr="C21_blue_0310"/>
          <p:cNvPicPr>
            <a:picLocks noChangeAspect="1" noChangeArrowheads="1"/>
          </p:cNvPicPr>
          <p:nvPr/>
        </p:nvPicPr>
        <p:blipFill>
          <a:blip r:embed="rId3" cstate="print"/>
          <a:srcRect/>
          <a:stretch>
            <a:fillRect/>
          </a:stretch>
        </p:blipFill>
        <p:spPr bwMode="auto">
          <a:xfrm>
            <a:off x="5943600" y="4264025"/>
            <a:ext cx="2895600" cy="1365250"/>
          </a:xfrm>
          <a:prstGeom prst="rect">
            <a:avLst/>
          </a:prstGeom>
          <a:noFill/>
          <a:ln w="9525">
            <a:noFill/>
            <a:miter lim="800000"/>
            <a:headEnd/>
            <a:tailEnd/>
          </a:ln>
        </p:spPr>
      </p:pic>
      <p:sp>
        <p:nvSpPr>
          <p:cNvPr id="29703" name="Text Box 6"/>
          <p:cNvSpPr txBox="1">
            <a:spLocks noChangeArrowheads="1"/>
          </p:cNvSpPr>
          <p:nvPr/>
        </p:nvSpPr>
        <p:spPr bwMode="auto">
          <a:xfrm>
            <a:off x="533400" y="1447800"/>
            <a:ext cx="8077200" cy="707886"/>
          </a:xfrm>
          <a:prstGeom prst="rect">
            <a:avLst/>
          </a:prstGeom>
          <a:noFill/>
          <a:ln w="9525">
            <a:noFill/>
            <a:miter lim="800000"/>
            <a:headEnd/>
            <a:tailEnd/>
          </a:ln>
        </p:spPr>
        <p:txBody>
          <a:bodyPr>
            <a:spAutoFit/>
          </a:bodyPr>
          <a:lstStyle/>
          <a:p>
            <a:pPr>
              <a:spcBef>
                <a:spcPct val="20000"/>
              </a:spcBef>
              <a:buClr>
                <a:schemeClr val="accent1"/>
              </a:buClr>
              <a:buFont typeface="Wingdings" pitchFamily="2" charset="2"/>
              <a:buNone/>
            </a:pPr>
            <a:r>
              <a:rPr lang="en-US" sz="2000" i="1" dirty="0"/>
              <a:t> June 9  Bought supplies on account from Bayside Supplies, $700.00.  Memo #1.</a:t>
            </a:r>
          </a:p>
        </p:txBody>
      </p:sp>
      <p:sp>
        <p:nvSpPr>
          <p:cNvPr id="182279" name="Rectangle 7"/>
          <p:cNvSpPr>
            <a:spLocks noChangeArrowheads="1"/>
          </p:cNvSpPr>
          <p:nvPr/>
        </p:nvSpPr>
        <p:spPr bwMode="auto">
          <a:xfrm>
            <a:off x="838200" y="3505200"/>
            <a:ext cx="411163" cy="411163"/>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1</a:t>
            </a:r>
          </a:p>
        </p:txBody>
      </p:sp>
      <p:sp>
        <p:nvSpPr>
          <p:cNvPr id="182280" name="Rectangle 8"/>
          <p:cNvSpPr>
            <a:spLocks noChangeArrowheads="1"/>
          </p:cNvSpPr>
          <p:nvPr/>
        </p:nvSpPr>
        <p:spPr bwMode="auto">
          <a:xfrm>
            <a:off x="4932363" y="3581400"/>
            <a:ext cx="411162" cy="411163"/>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4</a:t>
            </a:r>
          </a:p>
        </p:txBody>
      </p:sp>
      <p:grpSp>
        <p:nvGrpSpPr>
          <p:cNvPr id="2" name="Group 9"/>
          <p:cNvGrpSpPr>
            <a:grpSpLocks/>
          </p:cNvGrpSpPr>
          <p:nvPr/>
        </p:nvGrpSpPr>
        <p:grpSpPr bwMode="auto">
          <a:xfrm>
            <a:off x="1905000" y="2667000"/>
            <a:ext cx="4449763" cy="487363"/>
            <a:chOff x="1200" y="1680"/>
            <a:chExt cx="2803" cy="307"/>
          </a:xfrm>
        </p:grpSpPr>
        <p:sp>
          <p:nvSpPr>
            <p:cNvPr id="182282" name="Rectangle 10"/>
            <p:cNvSpPr>
              <a:spLocks noChangeArrowheads="1"/>
            </p:cNvSpPr>
            <p:nvPr/>
          </p:nvSpPr>
          <p:spPr bwMode="auto">
            <a:xfrm>
              <a:off x="1200" y="1728"/>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2</a:t>
              </a:r>
            </a:p>
          </p:txBody>
        </p:sp>
        <p:sp>
          <p:nvSpPr>
            <p:cNvPr id="182283" name="Rectangle 11"/>
            <p:cNvSpPr>
              <a:spLocks noChangeArrowheads="1"/>
            </p:cNvSpPr>
            <p:nvPr/>
          </p:nvSpPr>
          <p:spPr bwMode="auto">
            <a:xfrm>
              <a:off x="3744" y="1680"/>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2</a:t>
              </a:r>
            </a:p>
          </p:txBody>
        </p:sp>
      </p:grpSp>
      <p:sp>
        <p:nvSpPr>
          <p:cNvPr id="182284" name="Text Box 12"/>
          <p:cNvSpPr txBox="1">
            <a:spLocks noChangeArrowheads="1"/>
          </p:cNvSpPr>
          <p:nvPr/>
        </p:nvSpPr>
        <p:spPr bwMode="auto">
          <a:xfrm>
            <a:off x="304800" y="4129088"/>
            <a:ext cx="4362450" cy="396875"/>
          </a:xfrm>
          <a:prstGeom prst="rect">
            <a:avLst/>
          </a:prstGeom>
          <a:noFill/>
          <a:ln w="9525">
            <a:noFill/>
            <a:miter lim="800000"/>
            <a:headEnd/>
            <a:tailEnd/>
          </a:ln>
        </p:spPr>
        <p:txBody>
          <a:bodyPr wrap="none">
            <a:spAutoFit/>
          </a:bodyPr>
          <a:lstStyle/>
          <a:p>
            <a:pPr marL="344488" indent="-344488">
              <a:spcBef>
                <a:spcPct val="20000"/>
              </a:spcBef>
            </a:pPr>
            <a:r>
              <a:rPr lang="en-US" sz="2000">
                <a:latin typeface="Arial" charset="0"/>
                <a:cs typeface="Arial" charset="0"/>
              </a:rPr>
              <a:t>1.	Write the date in the Date column.</a:t>
            </a:r>
          </a:p>
        </p:txBody>
      </p:sp>
      <p:sp>
        <p:nvSpPr>
          <p:cNvPr id="182285" name="Text Box 13"/>
          <p:cNvSpPr txBox="1">
            <a:spLocks noChangeArrowheads="1"/>
          </p:cNvSpPr>
          <p:nvPr/>
        </p:nvSpPr>
        <p:spPr bwMode="auto">
          <a:xfrm>
            <a:off x="304800" y="5834063"/>
            <a:ext cx="8534400" cy="3968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4.	Write the source document number in the Doc. No. column.</a:t>
            </a:r>
            <a:endParaRPr lang="en-US" sz="2000">
              <a:latin typeface="Arial" charset="0"/>
            </a:endParaRPr>
          </a:p>
        </p:txBody>
      </p:sp>
      <p:sp>
        <p:nvSpPr>
          <p:cNvPr id="182286" name="Text Box 14"/>
          <p:cNvSpPr txBox="1">
            <a:spLocks noChangeArrowheads="1"/>
          </p:cNvSpPr>
          <p:nvPr/>
        </p:nvSpPr>
        <p:spPr bwMode="auto">
          <a:xfrm>
            <a:off x="304800" y="5164138"/>
            <a:ext cx="5105400" cy="7016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3.	Write the title of the account credited. Write the credit amount.</a:t>
            </a:r>
          </a:p>
        </p:txBody>
      </p:sp>
      <p:sp>
        <p:nvSpPr>
          <p:cNvPr id="182287" name="Text Box 15"/>
          <p:cNvSpPr txBox="1">
            <a:spLocks noChangeArrowheads="1"/>
          </p:cNvSpPr>
          <p:nvPr/>
        </p:nvSpPr>
        <p:spPr bwMode="auto">
          <a:xfrm>
            <a:off x="304800" y="4494213"/>
            <a:ext cx="5105400" cy="7016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2.	Write the title of the account debited. Write the debit amount.</a:t>
            </a:r>
          </a:p>
        </p:txBody>
      </p:sp>
      <p:grpSp>
        <p:nvGrpSpPr>
          <p:cNvPr id="3" name="Group 16"/>
          <p:cNvGrpSpPr>
            <a:grpSpLocks/>
          </p:cNvGrpSpPr>
          <p:nvPr/>
        </p:nvGrpSpPr>
        <p:grpSpPr bwMode="auto">
          <a:xfrm>
            <a:off x="1905000" y="3703638"/>
            <a:ext cx="5786438" cy="441325"/>
            <a:chOff x="1200" y="2333"/>
            <a:chExt cx="3645" cy="278"/>
          </a:xfrm>
        </p:grpSpPr>
        <p:sp>
          <p:nvSpPr>
            <p:cNvPr id="182289" name="Rectangle 17"/>
            <p:cNvSpPr>
              <a:spLocks noChangeArrowheads="1"/>
            </p:cNvSpPr>
            <p:nvPr/>
          </p:nvSpPr>
          <p:spPr bwMode="auto">
            <a:xfrm>
              <a:off x="1200" y="2352"/>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3</a:t>
              </a:r>
            </a:p>
          </p:txBody>
        </p:sp>
        <p:sp>
          <p:nvSpPr>
            <p:cNvPr id="182290" name="Rectangle 18"/>
            <p:cNvSpPr>
              <a:spLocks noChangeArrowheads="1"/>
            </p:cNvSpPr>
            <p:nvPr/>
          </p:nvSpPr>
          <p:spPr bwMode="auto">
            <a:xfrm>
              <a:off x="4586" y="2333"/>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3</a:t>
              </a:r>
            </a:p>
          </p:txBody>
        </p:sp>
      </p:grpSp>
      <p:sp>
        <p:nvSpPr>
          <p:cNvPr id="29712" name="Rectangle 19"/>
          <p:cNvSpPr>
            <a:spLocks noChangeArrowheads="1"/>
          </p:cNvSpPr>
          <p:nvPr/>
        </p:nvSpPr>
        <p:spPr bwMode="auto">
          <a:xfrm>
            <a:off x="6959600" y="4267200"/>
            <a:ext cx="838200" cy="228600"/>
          </a:xfrm>
          <a:prstGeom prst="rect">
            <a:avLst/>
          </a:prstGeom>
          <a:solidFill>
            <a:schemeClr val="bg1"/>
          </a:solidFill>
          <a:ln w="9525">
            <a:noFill/>
            <a:miter lim="800000"/>
            <a:headEnd/>
            <a:tailEnd/>
          </a:ln>
        </p:spPr>
        <p:txBody>
          <a:bodyPr wrap="none" anchor="ctr"/>
          <a:lstStyle/>
          <a:p>
            <a:pPr algn="ctr"/>
            <a:r>
              <a:rPr lang="en-US" sz="1800">
                <a:latin typeface="Arial" charset="0"/>
              </a:rPr>
              <a:t>Supplies</a:t>
            </a:r>
          </a:p>
        </p:txBody>
      </p:sp>
      <p:sp>
        <p:nvSpPr>
          <p:cNvPr id="29713" name="Rectangle 20"/>
          <p:cNvSpPr>
            <a:spLocks noChangeArrowheads="1"/>
          </p:cNvSpPr>
          <p:nvPr/>
        </p:nvSpPr>
        <p:spPr bwMode="auto">
          <a:xfrm>
            <a:off x="6400800" y="5029200"/>
            <a:ext cx="2133600" cy="228600"/>
          </a:xfrm>
          <a:prstGeom prst="rect">
            <a:avLst/>
          </a:prstGeom>
          <a:solidFill>
            <a:schemeClr val="bg1"/>
          </a:solidFill>
          <a:ln w="9525">
            <a:noFill/>
            <a:miter lim="800000"/>
            <a:headEnd/>
            <a:tailEnd/>
          </a:ln>
        </p:spPr>
        <p:txBody>
          <a:bodyPr wrap="none" anchor="ctr"/>
          <a:lstStyle/>
          <a:p>
            <a:pPr algn="ctr"/>
            <a:r>
              <a:rPr lang="en-US" sz="1800" dirty="0">
                <a:latin typeface="Arial" charset="0"/>
              </a:rPr>
              <a:t>A/P – </a:t>
            </a:r>
            <a:r>
              <a:rPr lang="en-US" dirty="0">
                <a:latin typeface="Arial" charset="0"/>
              </a:rPr>
              <a:t>Bayside</a:t>
            </a:r>
            <a:r>
              <a:rPr lang="en-US" sz="1800" dirty="0">
                <a:latin typeface="Arial" charset="0"/>
              </a:rPr>
              <a:t> Supplies</a:t>
            </a:r>
          </a:p>
        </p:txBody>
      </p:sp>
      <p:sp>
        <p:nvSpPr>
          <p:cNvPr id="29714" name="Rectangle 21"/>
          <p:cNvSpPr>
            <a:spLocks noChangeArrowheads="1"/>
          </p:cNvSpPr>
          <p:nvPr/>
        </p:nvSpPr>
        <p:spPr bwMode="auto">
          <a:xfrm>
            <a:off x="6477000" y="4572000"/>
            <a:ext cx="838200" cy="228600"/>
          </a:xfrm>
          <a:prstGeom prst="rect">
            <a:avLst/>
          </a:prstGeom>
          <a:solidFill>
            <a:schemeClr val="bg1"/>
          </a:solidFill>
          <a:ln w="9525">
            <a:noFill/>
            <a:miter lim="800000"/>
            <a:headEnd/>
            <a:tailEnd/>
          </a:ln>
        </p:spPr>
        <p:txBody>
          <a:bodyPr wrap="none" anchor="ctr"/>
          <a:lstStyle/>
          <a:p>
            <a:pPr algn="ctr"/>
            <a:r>
              <a:rPr lang="en-US" dirty="0">
                <a:latin typeface="Arial" charset="0"/>
              </a:rPr>
              <a:t>7</a:t>
            </a:r>
            <a:r>
              <a:rPr lang="en-US" sz="1800" dirty="0">
                <a:latin typeface="Arial" charset="0"/>
              </a:rPr>
              <a:t>00.00</a:t>
            </a:r>
          </a:p>
        </p:txBody>
      </p:sp>
      <p:sp>
        <p:nvSpPr>
          <p:cNvPr id="29715" name="Rectangle 22"/>
          <p:cNvSpPr>
            <a:spLocks noChangeArrowheads="1"/>
          </p:cNvSpPr>
          <p:nvPr/>
        </p:nvSpPr>
        <p:spPr bwMode="auto">
          <a:xfrm>
            <a:off x="8001000" y="5334000"/>
            <a:ext cx="838200" cy="228600"/>
          </a:xfrm>
          <a:prstGeom prst="rect">
            <a:avLst/>
          </a:prstGeom>
          <a:solidFill>
            <a:schemeClr val="bg1"/>
          </a:solidFill>
          <a:ln w="9525">
            <a:noFill/>
            <a:miter lim="800000"/>
            <a:headEnd/>
            <a:tailEnd/>
          </a:ln>
        </p:spPr>
        <p:txBody>
          <a:bodyPr wrap="none" anchor="ctr"/>
          <a:lstStyle/>
          <a:p>
            <a:pPr algn="ctr"/>
            <a:r>
              <a:rPr lang="en-US" dirty="0">
                <a:latin typeface="Arial" charset="0"/>
              </a:rPr>
              <a:t>7</a:t>
            </a:r>
            <a:r>
              <a:rPr lang="en-US" sz="1800" dirty="0">
                <a:latin typeface="Arial" charset="0"/>
              </a:rPr>
              <a:t>00.00</a:t>
            </a:r>
          </a:p>
        </p:txBody>
      </p:sp>
      <p:sp>
        <p:nvSpPr>
          <p:cNvPr id="182296" name="Rectangle 24"/>
          <p:cNvSpPr>
            <a:spLocks noChangeArrowheads="1"/>
          </p:cNvSpPr>
          <p:nvPr/>
        </p:nvSpPr>
        <p:spPr bwMode="auto">
          <a:xfrm>
            <a:off x="1295400" y="3187700"/>
            <a:ext cx="381000" cy="228600"/>
          </a:xfrm>
          <a:prstGeom prst="rect">
            <a:avLst/>
          </a:prstGeom>
          <a:noFill/>
          <a:ln w="9525">
            <a:noFill/>
            <a:miter lim="800000"/>
            <a:headEnd/>
            <a:tailEnd/>
          </a:ln>
        </p:spPr>
        <p:txBody>
          <a:bodyPr wrap="none" anchor="ctr"/>
          <a:lstStyle/>
          <a:p>
            <a:pPr algn="ctr"/>
            <a:r>
              <a:rPr lang="en-US" sz="1600">
                <a:latin typeface="Arial" charset="0"/>
              </a:rPr>
              <a:t>9</a:t>
            </a:r>
          </a:p>
        </p:txBody>
      </p:sp>
      <p:sp>
        <p:nvSpPr>
          <p:cNvPr id="182297" name="Rectangle 25"/>
          <p:cNvSpPr>
            <a:spLocks noChangeArrowheads="1"/>
          </p:cNvSpPr>
          <p:nvPr/>
        </p:nvSpPr>
        <p:spPr bwMode="auto">
          <a:xfrm>
            <a:off x="1600200" y="3175000"/>
            <a:ext cx="990600" cy="254000"/>
          </a:xfrm>
          <a:prstGeom prst="rect">
            <a:avLst/>
          </a:prstGeom>
          <a:noFill/>
          <a:ln w="9525">
            <a:noFill/>
            <a:miter lim="800000"/>
            <a:headEnd/>
            <a:tailEnd/>
          </a:ln>
        </p:spPr>
        <p:txBody>
          <a:bodyPr wrap="none" anchor="ctr"/>
          <a:lstStyle/>
          <a:p>
            <a:r>
              <a:rPr lang="en-US" sz="1600">
                <a:latin typeface="Arial" charset="0"/>
              </a:rPr>
              <a:t>Supplies</a:t>
            </a:r>
          </a:p>
        </p:txBody>
      </p:sp>
      <p:sp>
        <p:nvSpPr>
          <p:cNvPr id="182298" name="Rectangle 26"/>
          <p:cNvSpPr>
            <a:spLocks noChangeArrowheads="1"/>
          </p:cNvSpPr>
          <p:nvPr/>
        </p:nvSpPr>
        <p:spPr bwMode="auto">
          <a:xfrm>
            <a:off x="6464300" y="3200400"/>
            <a:ext cx="685800" cy="228600"/>
          </a:xfrm>
          <a:prstGeom prst="rect">
            <a:avLst/>
          </a:prstGeom>
          <a:noFill/>
          <a:ln w="9525">
            <a:noFill/>
            <a:miter lim="800000"/>
            <a:headEnd/>
            <a:tailEnd/>
          </a:ln>
        </p:spPr>
        <p:txBody>
          <a:bodyPr wrap="none" anchor="ctr"/>
          <a:lstStyle/>
          <a:p>
            <a:pPr algn="ctr"/>
            <a:r>
              <a:rPr lang="en-US" sz="1600" dirty="0">
                <a:latin typeface="Arial" charset="0"/>
              </a:rPr>
              <a:t>7 0 0 00</a:t>
            </a:r>
          </a:p>
        </p:txBody>
      </p:sp>
      <p:sp>
        <p:nvSpPr>
          <p:cNvPr id="182299" name="Rectangle 27"/>
          <p:cNvSpPr>
            <a:spLocks noChangeArrowheads="1"/>
          </p:cNvSpPr>
          <p:nvPr/>
        </p:nvSpPr>
        <p:spPr bwMode="auto">
          <a:xfrm>
            <a:off x="1905000" y="3454400"/>
            <a:ext cx="2209800" cy="279400"/>
          </a:xfrm>
          <a:prstGeom prst="rect">
            <a:avLst/>
          </a:prstGeom>
          <a:noFill/>
          <a:ln w="9525">
            <a:noFill/>
            <a:miter lim="800000"/>
            <a:headEnd/>
            <a:tailEnd/>
          </a:ln>
        </p:spPr>
        <p:txBody>
          <a:bodyPr wrap="none" anchor="ctr"/>
          <a:lstStyle/>
          <a:p>
            <a:r>
              <a:rPr lang="en-US" sz="1600" dirty="0">
                <a:latin typeface="Arial" charset="0"/>
              </a:rPr>
              <a:t>A/P – Bayside Supplies</a:t>
            </a:r>
          </a:p>
        </p:txBody>
      </p:sp>
      <p:sp>
        <p:nvSpPr>
          <p:cNvPr id="182300" name="Rectangle 28"/>
          <p:cNvSpPr>
            <a:spLocks noChangeArrowheads="1"/>
          </p:cNvSpPr>
          <p:nvPr/>
        </p:nvSpPr>
        <p:spPr bwMode="auto">
          <a:xfrm>
            <a:off x="4902200" y="3200400"/>
            <a:ext cx="381000" cy="228600"/>
          </a:xfrm>
          <a:prstGeom prst="rect">
            <a:avLst/>
          </a:prstGeom>
          <a:noFill/>
          <a:ln w="9525">
            <a:noFill/>
            <a:miter lim="800000"/>
            <a:headEnd/>
            <a:tailEnd/>
          </a:ln>
        </p:spPr>
        <p:txBody>
          <a:bodyPr wrap="none" anchor="ctr"/>
          <a:lstStyle/>
          <a:p>
            <a:r>
              <a:rPr lang="en-US" sz="1600">
                <a:latin typeface="Arial" charset="0"/>
              </a:rPr>
              <a:t>M1</a:t>
            </a:r>
          </a:p>
        </p:txBody>
      </p:sp>
      <p:sp>
        <p:nvSpPr>
          <p:cNvPr id="182301" name="Rectangle 29"/>
          <p:cNvSpPr>
            <a:spLocks noChangeArrowheads="1"/>
          </p:cNvSpPr>
          <p:nvPr/>
        </p:nvSpPr>
        <p:spPr bwMode="auto">
          <a:xfrm>
            <a:off x="7734300" y="3454400"/>
            <a:ext cx="685800" cy="228600"/>
          </a:xfrm>
          <a:prstGeom prst="rect">
            <a:avLst/>
          </a:prstGeom>
          <a:noFill/>
          <a:ln w="9525">
            <a:noFill/>
            <a:miter lim="800000"/>
            <a:headEnd/>
            <a:tailEnd/>
          </a:ln>
        </p:spPr>
        <p:txBody>
          <a:bodyPr wrap="none" anchor="ctr"/>
          <a:lstStyle/>
          <a:p>
            <a:pPr algn="ctr"/>
            <a:r>
              <a:rPr lang="en-US" sz="1600" dirty="0">
                <a:latin typeface="Arial" charset="0"/>
              </a:rPr>
              <a:t>7 0 0 00</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2296"/>
                                        </p:tgtEl>
                                        <p:attrNameLst>
                                          <p:attrName>style.visibility</p:attrName>
                                        </p:attrNameLst>
                                      </p:cBhvr>
                                      <p:to>
                                        <p:strVal val="visible"/>
                                      </p:to>
                                    </p:set>
                                    <p:animEffect transition="in" filter="dissolve">
                                      <p:cBhvr>
                                        <p:cTn id="7" dur="500"/>
                                        <p:tgtEl>
                                          <p:spTgt spid="18229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2279"/>
                                        </p:tgtEl>
                                        <p:attrNameLst>
                                          <p:attrName>style.visibility</p:attrName>
                                        </p:attrNameLst>
                                      </p:cBhvr>
                                      <p:to>
                                        <p:strVal val="visible"/>
                                      </p:to>
                                    </p:set>
                                    <p:animEffect transition="in" filter="dissolve">
                                      <p:cBhvr>
                                        <p:cTn id="10" dur="500"/>
                                        <p:tgtEl>
                                          <p:spTgt spid="18227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82284"/>
                                        </p:tgtEl>
                                        <p:attrNameLst>
                                          <p:attrName>style.visibility</p:attrName>
                                        </p:attrNameLst>
                                      </p:cBhvr>
                                      <p:to>
                                        <p:strVal val="visible"/>
                                      </p:to>
                                    </p:set>
                                    <p:animEffect transition="in" filter="dissolve">
                                      <p:cBhvr>
                                        <p:cTn id="13" dur="500"/>
                                        <p:tgtEl>
                                          <p:spTgt spid="18228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82279"/>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182284"/>
                                        </p:tgtEl>
                                        <p:attrNameLst>
                                          <p:attrName>style.visibility</p:attrName>
                                        </p:attrNameLst>
                                      </p:cBhvr>
                                      <p:to>
                                        <p:strVal val="hidden"/>
                                      </p:to>
                                    </p:set>
                                  </p:childTnLst>
                                </p:cTn>
                              </p:par>
                              <p:par>
                                <p:cTn id="20" presetID="9" presetClass="entr" presetSubtype="0" fill="hold" grpId="0" nodeType="withEffect">
                                  <p:stCondLst>
                                    <p:cond delay="0"/>
                                  </p:stCondLst>
                                  <p:childTnLst>
                                    <p:set>
                                      <p:cBhvr>
                                        <p:cTn id="21" dur="1" fill="hold">
                                          <p:stCondLst>
                                            <p:cond delay="0"/>
                                          </p:stCondLst>
                                        </p:cTn>
                                        <p:tgtEl>
                                          <p:spTgt spid="182297"/>
                                        </p:tgtEl>
                                        <p:attrNameLst>
                                          <p:attrName>style.visibility</p:attrName>
                                        </p:attrNameLst>
                                      </p:cBhvr>
                                      <p:to>
                                        <p:strVal val="visible"/>
                                      </p:to>
                                    </p:set>
                                    <p:animEffect transition="in" filter="dissolve">
                                      <p:cBhvr>
                                        <p:cTn id="22" dur="500"/>
                                        <p:tgtEl>
                                          <p:spTgt spid="182297"/>
                                        </p:tgtEl>
                                      </p:cBhvr>
                                    </p:animEffect>
                                  </p:childTnLst>
                                </p:cTn>
                              </p:par>
                              <p:par>
                                <p:cTn id="23" presetID="9"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82298"/>
                                        </p:tgtEl>
                                        <p:attrNameLst>
                                          <p:attrName>style.visibility</p:attrName>
                                        </p:attrNameLst>
                                      </p:cBhvr>
                                      <p:to>
                                        <p:strVal val="visible"/>
                                      </p:to>
                                    </p:set>
                                    <p:animEffect transition="in" filter="dissolve">
                                      <p:cBhvr>
                                        <p:cTn id="28" dur="500"/>
                                        <p:tgtEl>
                                          <p:spTgt spid="18229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82287"/>
                                        </p:tgtEl>
                                        <p:attrNameLst>
                                          <p:attrName>style.visibility</p:attrName>
                                        </p:attrNameLst>
                                      </p:cBhvr>
                                      <p:to>
                                        <p:strVal val="visible"/>
                                      </p:to>
                                    </p:set>
                                    <p:animEffect transition="in" filter="dissolve">
                                      <p:cBhvr>
                                        <p:cTn id="31" dur="500"/>
                                        <p:tgtEl>
                                          <p:spTgt spid="18228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82287"/>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2"/>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dissolve">
                                      <p:cBhvr>
                                        <p:cTn id="40" dur="500"/>
                                        <p:tgtEl>
                                          <p:spTgt spid="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2299"/>
                                        </p:tgtEl>
                                        <p:attrNameLst>
                                          <p:attrName>style.visibility</p:attrName>
                                        </p:attrNameLst>
                                      </p:cBhvr>
                                      <p:to>
                                        <p:strVal val="visible"/>
                                      </p:to>
                                    </p:set>
                                    <p:animEffect transition="in" filter="dissolve">
                                      <p:cBhvr>
                                        <p:cTn id="43" dur="500"/>
                                        <p:tgtEl>
                                          <p:spTgt spid="18229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82301"/>
                                        </p:tgtEl>
                                        <p:attrNameLst>
                                          <p:attrName>style.visibility</p:attrName>
                                        </p:attrNameLst>
                                      </p:cBhvr>
                                      <p:to>
                                        <p:strVal val="visible"/>
                                      </p:to>
                                    </p:set>
                                    <p:animEffect transition="in" filter="dissolve">
                                      <p:cBhvr>
                                        <p:cTn id="46" dur="500"/>
                                        <p:tgtEl>
                                          <p:spTgt spid="182301"/>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2286"/>
                                        </p:tgtEl>
                                        <p:attrNameLst>
                                          <p:attrName>style.visibility</p:attrName>
                                        </p:attrNameLst>
                                      </p:cBhvr>
                                      <p:to>
                                        <p:strVal val="visible"/>
                                      </p:to>
                                    </p:set>
                                    <p:animEffect transition="in" filter="dissolve">
                                      <p:cBhvr>
                                        <p:cTn id="49" dur="500"/>
                                        <p:tgtEl>
                                          <p:spTgt spid="182286"/>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182286"/>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3"/>
                                        </p:tgtEl>
                                        <p:attrNameLst>
                                          <p:attrName>style.visibility</p:attrName>
                                        </p:attrNameLst>
                                      </p:cBhvr>
                                      <p:to>
                                        <p:strVal val="hidden"/>
                                      </p:to>
                                    </p:set>
                                  </p:childTnLst>
                                </p:cTn>
                              </p:par>
                              <p:par>
                                <p:cTn id="56" presetID="9" presetClass="entr" presetSubtype="0" fill="hold" grpId="0" nodeType="withEffect">
                                  <p:stCondLst>
                                    <p:cond delay="0"/>
                                  </p:stCondLst>
                                  <p:childTnLst>
                                    <p:set>
                                      <p:cBhvr>
                                        <p:cTn id="57" dur="1" fill="hold">
                                          <p:stCondLst>
                                            <p:cond delay="0"/>
                                          </p:stCondLst>
                                        </p:cTn>
                                        <p:tgtEl>
                                          <p:spTgt spid="182300"/>
                                        </p:tgtEl>
                                        <p:attrNameLst>
                                          <p:attrName>style.visibility</p:attrName>
                                        </p:attrNameLst>
                                      </p:cBhvr>
                                      <p:to>
                                        <p:strVal val="visible"/>
                                      </p:to>
                                    </p:set>
                                    <p:animEffect transition="in" filter="dissolve">
                                      <p:cBhvr>
                                        <p:cTn id="58" dur="500"/>
                                        <p:tgtEl>
                                          <p:spTgt spid="18230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82280"/>
                                        </p:tgtEl>
                                        <p:attrNameLst>
                                          <p:attrName>style.visibility</p:attrName>
                                        </p:attrNameLst>
                                      </p:cBhvr>
                                      <p:to>
                                        <p:strVal val="visible"/>
                                      </p:to>
                                    </p:set>
                                    <p:animEffect transition="in" filter="dissolve">
                                      <p:cBhvr>
                                        <p:cTn id="61" dur="500"/>
                                        <p:tgtEl>
                                          <p:spTgt spid="182280"/>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82285"/>
                                        </p:tgtEl>
                                        <p:attrNameLst>
                                          <p:attrName>style.visibility</p:attrName>
                                        </p:attrNameLst>
                                      </p:cBhvr>
                                      <p:to>
                                        <p:strVal val="visible"/>
                                      </p:to>
                                    </p:set>
                                    <p:animEffect transition="in" filter="dissolve">
                                      <p:cBhvr>
                                        <p:cTn id="64" dur="500"/>
                                        <p:tgtEl>
                                          <p:spTgt spid="182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9" grpId="0" animBg="1"/>
      <p:bldP spid="182279" grpId="1" animBg="1"/>
      <p:bldP spid="182280" grpId="0" animBg="1"/>
      <p:bldP spid="182284" grpId="0"/>
      <p:bldP spid="182284" grpId="1"/>
      <p:bldP spid="182285" grpId="0"/>
      <p:bldP spid="182286" grpId="0"/>
      <p:bldP spid="182286" grpId="1"/>
      <p:bldP spid="182287" grpId="0"/>
      <p:bldP spid="182287" grpId="1"/>
      <p:bldP spid="182296" grpId="0"/>
      <p:bldP spid="182297" grpId="0"/>
      <p:bldP spid="182298" grpId="0"/>
      <p:bldP spid="182299" grpId="0"/>
      <p:bldP spid="182300" grpId="0"/>
      <p:bldP spid="18230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Rectangle 3"/>
          <p:cNvSpPr>
            <a:spLocks noGrp="1" noChangeArrowheads="1"/>
          </p:cNvSpPr>
          <p:nvPr>
            <p:ph type="title"/>
          </p:nvPr>
        </p:nvSpPr>
        <p:spPr/>
        <p:txBody>
          <a:bodyPr/>
          <a:lstStyle/>
          <a:p>
            <a:pPr eaLnBrk="1" hangingPunct="1">
              <a:defRPr/>
            </a:pPr>
            <a:r>
              <a:rPr lang="en-US" sz="2400"/>
              <a:t>on your own 3-2</a:t>
            </a:r>
            <a:br>
              <a:rPr lang="en-US" sz="2400"/>
            </a:br>
            <a:r>
              <a:rPr lang="en-US" sz="2400"/>
              <a:t>Continue on journal from on your own 3-1</a:t>
            </a:r>
          </a:p>
        </p:txBody>
      </p:sp>
      <p:sp>
        <p:nvSpPr>
          <p:cNvPr id="29" name="Slide Number Placeholder 2"/>
          <p:cNvSpPr>
            <a:spLocks noGrp="1"/>
          </p:cNvSpPr>
          <p:nvPr>
            <p:ph type="sldNum" sz="quarter" idx="12"/>
          </p:nvPr>
        </p:nvSpPr>
        <p:spPr>
          <a:prstGeom prst="rect">
            <a:avLst/>
          </a:prstGeom>
        </p:spPr>
        <p:txBody>
          <a:bodyPr/>
          <a:lstStyle/>
          <a:p>
            <a:pPr>
              <a:defRPr/>
            </a:pPr>
            <a:fld id="{40E79AC1-3B38-4141-A28C-C7365D288B10}" type="slidenum">
              <a:rPr lang="en-US"/>
              <a:pPr>
                <a:defRPr/>
              </a:pPr>
              <a:t>35</a:t>
            </a:fld>
            <a:endParaRPr lang="en-US"/>
          </a:p>
        </p:txBody>
      </p:sp>
      <p:pic>
        <p:nvPicPr>
          <p:cNvPr id="30723" name="Picture 2" descr="C21_grn_0301"/>
          <p:cNvPicPr>
            <a:picLocks noChangeAspect="1" noChangeArrowheads="1"/>
          </p:cNvPicPr>
          <p:nvPr/>
        </p:nvPicPr>
        <p:blipFill>
          <a:blip r:embed="rId2" cstate="print"/>
          <a:srcRect b="48956"/>
          <a:stretch>
            <a:fillRect/>
          </a:stretch>
        </p:blipFill>
        <p:spPr bwMode="auto">
          <a:xfrm>
            <a:off x="533400" y="2057400"/>
            <a:ext cx="8229600" cy="1981200"/>
          </a:xfrm>
          <a:prstGeom prst="rect">
            <a:avLst/>
          </a:prstGeom>
          <a:noFill/>
          <a:ln w="9525">
            <a:noFill/>
            <a:miter lim="800000"/>
            <a:headEnd/>
            <a:tailEnd/>
          </a:ln>
        </p:spPr>
      </p:pic>
      <p:pic>
        <p:nvPicPr>
          <p:cNvPr id="30726" name="Picture 5" descr="C21_blue_0310"/>
          <p:cNvPicPr>
            <a:picLocks noChangeAspect="1" noChangeArrowheads="1"/>
          </p:cNvPicPr>
          <p:nvPr/>
        </p:nvPicPr>
        <p:blipFill>
          <a:blip r:embed="rId3" cstate="print"/>
          <a:srcRect/>
          <a:stretch>
            <a:fillRect/>
          </a:stretch>
        </p:blipFill>
        <p:spPr bwMode="auto">
          <a:xfrm>
            <a:off x="5943600" y="4264025"/>
            <a:ext cx="2895600" cy="1365250"/>
          </a:xfrm>
          <a:prstGeom prst="rect">
            <a:avLst/>
          </a:prstGeom>
          <a:noFill/>
          <a:ln w="9525">
            <a:noFill/>
            <a:miter lim="800000"/>
            <a:headEnd/>
            <a:tailEnd/>
          </a:ln>
        </p:spPr>
      </p:pic>
      <p:sp>
        <p:nvSpPr>
          <p:cNvPr id="30727" name="Text Box 6"/>
          <p:cNvSpPr txBox="1">
            <a:spLocks noChangeArrowheads="1"/>
          </p:cNvSpPr>
          <p:nvPr/>
        </p:nvSpPr>
        <p:spPr bwMode="auto">
          <a:xfrm>
            <a:off x="304800" y="1447800"/>
            <a:ext cx="8534400" cy="369332"/>
          </a:xfrm>
          <a:prstGeom prst="rect">
            <a:avLst/>
          </a:prstGeom>
          <a:noFill/>
          <a:ln w="9525">
            <a:noFill/>
            <a:miter lim="800000"/>
            <a:headEnd/>
            <a:tailEnd/>
          </a:ln>
        </p:spPr>
        <p:txBody>
          <a:bodyPr>
            <a:spAutoFit/>
          </a:bodyPr>
          <a:lstStyle/>
          <a:p>
            <a:pPr>
              <a:spcBef>
                <a:spcPct val="20000"/>
              </a:spcBef>
              <a:buClr>
                <a:schemeClr val="accent1"/>
              </a:buClr>
              <a:buFont typeface="Wingdings" pitchFamily="2" charset="2"/>
              <a:buNone/>
            </a:pPr>
            <a:r>
              <a:rPr lang="en-US" i="1" dirty="0"/>
              <a:t> June 10  Paid cash on account to Bayside Supplies, $400.00.  Check #3.</a:t>
            </a:r>
          </a:p>
        </p:txBody>
      </p:sp>
      <p:sp>
        <p:nvSpPr>
          <p:cNvPr id="183303" name="Rectangle 7"/>
          <p:cNvSpPr>
            <a:spLocks noChangeArrowheads="1"/>
          </p:cNvSpPr>
          <p:nvPr/>
        </p:nvSpPr>
        <p:spPr bwMode="auto">
          <a:xfrm>
            <a:off x="838200" y="3505200"/>
            <a:ext cx="411163" cy="411163"/>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1</a:t>
            </a:r>
          </a:p>
        </p:txBody>
      </p:sp>
      <p:sp>
        <p:nvSpPr>
          <p:cNvPr id="183304" name="Rectangle 8"/>
          <p:cNvSpPr>
            <a:spLocks noChangeArrowheads="1"/>
          </p:cNvSpPr>
          <p:nvPr/>
        </p:nvSpPr>
        <p:spPr bwMode="auto">
          <a:xfrm>
            <a:off x="4932363" y="3581400"/>
            <a:ext cx="411162" cy="411163"/>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4</a:t>
            </a:r>
          </a:p>
        </p:txBody>
      </p:sp>
      <p:grpSp>
        <p:nvGrpSpPr>
          <p:cNvPr id="2" name="Group 9"/>
          <p:cNvGrpSpPr>
            <a:grpSpLocks/>
          </p:cNvGrpSpPr>
          <p:nvPr/>
        </p:nvGrpSpPr>
        <p:grpSpPr bwMode="auto">
          <a:xfrm>
            <a:off x="1905000" y="2667000"/>
            <a:ext cx="4449763" cy="487363"/>
            <a:chOff x="1200" y="1680"/>
            <a:chExt cx="2803" cy="307"/>
          </a:xfrm>
        </p:grpSpPr>
        <p:sp>
          <p:nvSpPr>
            <p:cNvPr id="183306" name="Rectangle 10"/>
            <p:cNvSpPr>
              <a:spLocks noChangeArrowheads="1"/>
            </p:cNvSpPr>
            <p:nvPr/>
          </p:nvSpPr>
          <p:spPr bwMode="auto">
            <a:xfrm>
              <a:off x="1200" y="1728"/>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2</a:t>
              </a:r>
            </a:p>
          </p:txBody>
        </p:sp>
        <p:sp>
          <p:nvSpPr>
            <p:cNvPr id="183307" name="Rectangle 11"/>
            <p:cNvSpPr>
              <a:spLocks noChangeArrowheads="1"/>
            </p:cNvSpPr>
            <p:nvPr/>
          </p:nvSpPr>
          <p:spPr bwMode="auto">
            <a:xfrm>
              <a:off x="3744" y="1680"/>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2</a:t>
              </a:r>
            </a:p>
          </p:txBody>
        </p:sp>
      </p:grpSp>
      <p:sp>
        <p:nvSpPr>
          <p:cNvPr id="183308" name="Text Box 12"/>
          <p:cNvSpPr txBox="1">
            <a:spLocks noChangeArrowheads="1"/>
          </p:cNvSpPr>
          <p:nvPr/>
        </p:nvSpPr>
        <p:spPr bwMode="auto">
          <a:xfrm>
            <a:off x="304800" y="4129088"/>
            <a:ext cx="4362450" cy="396875"/>
          </a:xfrm>
          <a:prstGeom prst="rect">
            <a:avLst/>
          </a:prstGeom>
          <a:noFill/>
          <a:ln w="9525">
            <a:noFill/>
            <a:miter lim="800000"/>
            <a:headEnd/>
            <a:tailEnd/>
          </a:ln>
        </p:spPr>
        <p:txBody>
          <a:bodyPr wrap="none">
            <a:spAutoFit/>
          </a:bodyPr>
          <a:lstStyle/>
          <a:p>
            <a:pPr marL="344488" indent="-344488">
              <a:spcBef>
                <a:spcPct val="20000"/>
              </a:spcBef>
            </a:pPr>
            <a:r>
              <a:rPr lang="en-US" sz="2000">
                <a:latin typeface="Arial" charset="0"/>
                <a:cs typeface="Arial" charset="0"/>
              </a:rPr>
              <a:t>1.	Write the date in the Date column.</a:t>
            </a:r>
          </a:p>
        </p:txBody>
      </p:sp>
      <p:sp>
        <p:nvSpPr>
          <p:cNvPr id="183309" name="Text Box 13"/>
          <p:cNvSpPr txBox="1">
            <a:spLocks noChangeArrowheads="1"/>
          </p:cNvSpPr>
          <p:nvPr/>
        </p:nvSpPr>
        <p:spPr bwMode="auto">
          <a:xfrm>
            <a:off x="304800" y="5834063"/>
            <a:ext cx="8534400" cy="3968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4.	Write the source document number in the Doc. No. column.</a:t>
            </a:r>
            <a:endParaRPr lang="en-US" sz="2000">
              <a:latin typeface="Arial" charset="0"/>
            </a:endParaRPr>
          </a:p>
        </p:txBody>
      </p:sp>
      <p:sp>
        <p:nvSpPr>
          <p:cNvPr id="183310" name="Text Box 14"/>
          <p:cNvSpPr txBox="1">
            <a:spLocks noChangeArrowheads="1"/>
          </p:cNvSpPr>
          <p:nvPr/>
        </p:nvSpPr>
        <p:spPr bwMode="auto">
          <a:xfrm>
            <a:off x="304800" y="5164138"/>
            <a:ext cx="5105400" cy="7016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3.	Write the title of the account credited. Write the credit amount.</a:t>
            </a:r>
          </a:p>
        </p:txBody>
      </p:sp>
      <p:sp>
        <p:nvSpPr>
          <p:cNvPr id="183311" name="Text Box 15"/>
          <p:cNvSpPr txBox="1">
            <a:spLocks noChangeArrowheads="1"/>
          </p:cNvSpPr>
          <p:nvPr/>
        </p:nvSpPr>
        <p:spPr bwMode="auto">
          <a:xfrm>
            <a:off x="304800" y="4494213"/>
            <a:ext cx="5105400" cy="701675"/>
          </a:xfrm>
          <a:prstGeom prst="rect">
            <a:avLst/>
          </a:prstGeom>
          <a:noFill/>
          <a:ln w="9525">
            <a:noFill/>
            <a:miter lim="800000"/>
            <a:headEnd/>
            <a:tailEnd/>
          </a:ln>
        </p:spPr>
        <p:txBody>
          <a:bodyPr>
            <a:spAutoFit/>
          </a:bodyPr>
          <a:lstStyle/>
          <a:p>
            <a:pPr marL="344488" indent="-344488"/>
            <a:r>
              <a:rPr lang="en-US" sz="2000">
                <a:latin typeface="Arial" charset="0"/>
                <a:cs typeface="Arial" charset="0"/>
              </a:rPr>
              <a:t>2.	Write the title of the account debited. Write the debit amount.</a:t>
            </a:r>
          </a:p>
        </p:txBody>
      </p:sp>
      <p:grpSp>
        <p:nvGrpSpPr>
          <p:cNvPr id="3" name="Group 16"/>
          <p:cNvGrpSpPr>
            <a:grpSpLocks/>
          </p:cNvGrpSpPr>
          <p:nvPr/>
        </p:nvGrpSpPr>
        <p:grpSpPr bwMode="auto">
          <a:xfrm>
            <a:off x="1905000" y="3703638"/>
            <a:ext cx="5786438" cy="441325"/>
            <a:chOff x="1200" y="2333"/>
            <a:chExt cx="3645" cy="278"/>
          </a:xfrm>
        </p:grpSpPr>
        <p:sp>
          <p:nvSpPr>
            <p:cNvPr id="183313" name="Rectangle 17"/>
            <p:cNvSpPr>
              <a:spLocks noChangeArrowheads="1"/>
            </p:cNvSpPr>
            <p:nvPr/>
          </p:nvSpPr>
          <p:spPr bwMode="auto">
            <a:xfrm>
              <a:off x="1200" y="2352"/>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3</a:t>
              </a:r>
            </a:p>
          </p:txBody>
        </p:sp>
        <p:sp>
          <p:nvSpPr>
            <p:cNvPr id="183314" name="Rectangle 18"/>
            <p:cNvSpPr>
              <a:spLocks noChangeArrowheads="1"/>
            </p:cNvSpPr>
            <p:nvPr/>
          </p:nvSpPr>
          <p:spPr bwMode="auto">
            <a:xfrm>
              <a:off x="4586" y="2333"/>
              <a:ext cx="259" cy="259"/>
            </a:xfrm>
            <a:prstGeom prst="rect">
              <a:avLst/>
            </a:prstGeom>
            <a:solidFill>
              <a:schemeClr val="accent2"/>
            </a:solidFill>
            <a:ln w="9525">
              <a:solidFill>
                <a:schemeClr val="tx1"/>
              </a:solidFill>
              <a:miter lim="800000"/>
              <a:headEnd/>
              <a:tailEnd/>
            </a:ln>
            <a:effectLst/>
          </p:spPr>
          <p:txBody>
            <a:bodyPr wrap="none" lIns="0" tIns="0" rIns="0" bIns="0" anchor="ctr" anchorCtr="1"/>
            <a:lstStyle/>
            <a:p>
              <a:pPr algn="ctr">
                <a:defRPr/>
              </a:pPr>
              <a:r>
                <a:rPr lang="en-US" b="1">
                  <a:solidFill>
                    <a:schemeClr val="folHlink"/>
                  </a:solidFill>
                  <a:effectLst>
                    <a:outerShdw blurRad="38100" dist="38100" dir="2700000" algn="tl">
                      <a:srgbClr val="000000"/>
                    </a:outerShdw>
                  </a:effectLst>
                  <a:latin typeface="Arial" charset="0"/>
                </a:rPr>
                <a:t>3</a:t>
              </a:r>
            </a:p>
          </p:txBody>
        </p:sp>
      </p:grpSp>
      <p:sp>
        <p:nvSpPr>
          <p:cNvPr id="30736" name="Rectangle 19"/>
          <p:cNvSpPr>
            <a:spLocks noChangeArrowheads="1"/>
          </p:cNvSpPr>
          <p:nvPr/>
        </p:nvSpPr>
        <p:spPr bwMode="auto">
          <a:xfrm>
            <a:off x="6959600" y="4267200"/>
            <a:ext cx="838200" cy="228600"/>
          </a:xfrm>
          <a:prstGeom prst="rect">
            <a:avLst/>
          </a:prstGeom>
          <a:solidFill>
            <a:schemeClr val="bg1"/>
          </a:solidFill>
          <a:ln w="9525">
            <a:noFill/>
            <a:miter lim="800000"/>
            <a:headEnd/>
            <a:tailEnd/>
          </a:ln>
        </p:spPr>
        <p:txBody>
          <a:bodyPr wrap="none" anchor="ctr"/>
          <a:lstStyle/>
          <a:p>
            <a:pPr algn="ctr"/>
            <a:r>
              <a:rPr lang="en-US" sz="1800" dirty="0">
                <a:latin typeface="Arial" charset="0"/>
              </a:rPr>
              <a:t>A/P – </a:t>
            </a:r>
            <a:r>
              <a:rPr lang="en-US" dirty="0">
                <a:latin typeface="Arial" charset="0"/>
              </a:rPr>
              <a:t>Bayside</a:t>
            </a:r>
            <a:r>
              <a:rPr lang="en-US" sz="1800" dirty="0">
                <a:latin typeface="Arial" charset="0"/>
              </a:rPr>
              <a:t> Supplies</a:t>
            </a:r>
          </a:p>
        </p:txBody>
      </p:sp>
      <p:sp>
        <p:nvSpPr>
          <p:cNvPr id="30737" name="Rectangle 20"/>
          <p:cNvSpPr>
            <a:spLocks noChangeArrowheads="1"/>
          </p:cNvSpPr>
          <p:nvPr/>
        </p:nvSpPr>
        <p:spPr bwMode="auto">
          <a:xfrm>
            <a:off x="6400800" y="5029200"/>
            <a:ext cx="2133600" cy="228600"/>
          </a:xfrm>
          <a:prstGeom prst="rect">
            <a:avLst/>
          </a:prstGeom>
          <a:solidFill>
            <a:schemeClr val="bg1"/>
          </a:solidFill>
          <a:ln w="9525">
            <a:noFill/>
            <a:miter lim="800000"/>
            <a:headEnd/>
            <a:tailEnd/>
          </a:ln>
        </p:spPr>
        <p:txBody>
          <a:bodyPr wrap="none" anchor="ctr"/>
          <a:lstStyle/>
          <a:p>
            <a:pPr algn="ctr"/>
            <a:r>
              <a:rPr lang="en-US" sz="1800">
                <a:latin typeface="Arial" charset="0"/>
              </a:rPr>
              <a:t>Cash</a:t>
            </a:r>
          </a:p>
        </p:txBody>
      </p:sp>
      <p:sp>
        <p:nvSpPr>
          <p:cNvPr id="30738" name="Rectangle 21"/>
          <p:cNvSpPr>
            <a:spLocks noChangeArrowheads="1"/>
          </p:cNvSpPr>
          <p:nvPr/>
        </p:nvSpPr>
        <p:spPr bwMode="auto">
          <a:xfrm>
            <a:off x="6477000" y="4572000"/>
            <a:ext cx="838200" cy="228600"/>
          </a:xfrm>
          <a:prstGeom prst="rect">
            <a:avLst/>
          </a:prstGeom>
          <a:solidFill>
            <a:schemeClr val="bg1"/>
          </a:solidFill>
          <a:ln w="9525">
            <a:noFill/>
            <a:miter lim="800000"/>
            <a:headEnd/>
            <a:tailEnd/>
          </a:ln>
        </p:spPr>
        <p:txBody>
          <a:bodyPr wrap="none" anchor="ctr"/>
          <a:lstStyle/>
          <a:p>
            <a:pPr algn="ctr"/>
            <a:r>
              <a:rPr lang="en-US" dirty="0">
                <a:latin typeface="Arial" charset="0"/>
              </a:rPr>
              <a:t>4</a:t>
            </a:r>
            <a:r>
              <a:rPr lang="en-US" sz="1800" dirty="0">
                <a:latin typeface="Arial" charset="0"/>
              </a:rPr>
              <a:t>00.00</a:t>
            </a:r>
          </a:p>
        </p:txBody>
      </p:sp>
      <p:sp>
        <p:nvSpPr>
          <p:cNvPr id="30739" name="Rectangle 22"/>
          <p:cNvSpPr>
            <a:spLocks noChangeArrowheads="1"/>
          </p:cNvSpPr>
          <p:nvPr/>
        </p:nvSpPr>
        <p:spPr bwMode="auto">
          <a:xfrm>
            <a:off x="8001000" y="5334000"/>
            <a:ext cx="838200" cy="228600"/>
          </a:xfrm>
          <a:prstGeom prst="rect">
            <a:avLst/>
          </a:prstGeom>
          <a:solidFill>
            <a:schemeClr val="bg1"/>
          </a:solidFill>
          <a:ln w="9525">
            <a:noFill/>
            <a:miter lim="800000"/>
            <a:headEnd/>
            <a:tailEnd/>
          </a:ln>
        </p:spPr>
        <p:txBody>
          <a:bodyPr wrap="none" anchor="ctr"/>
          <a:lstStyle/>
          <a:p>
            <a:pPr algn="ctr"/>
            <a:r>
              <a:rPr lang="en-US" dirty="0">
                <a:latin typeface="Arial" charset="0"/>
              </a:rPr>
              <a:t>4</a:t>
            </a:r>
            <a:r>
              <a:rPr lang="en-US" sz="1800" dirty="0">
                <a:latin typeface="Arial" charset="0"/>
              </a:rPr>
              <a:t>00.00</a:t>
            </a:r>
          </a:p>
        </p:txBody>
      </p:sp>
      <p:sp>
        <p:nvSpPr>
          <p:cNvPr id="183320" name="Rectangle 24"/>
          <p:cNvSpPr>
            <a:spLocks noChangeArrowheads="1"/>
          </p:cNvSpPr>
          <p:nvPr/>
        </p:nvSpPr>
        <p:spPr bwMode="auto">
          <a:xfrm>
            <a:off x="1295400" y="3187700"/>
            <a:ext cx="381000" cy="228600"/>
          </a:xfrm>
          <a:prstGeom prst="rect">
            <a:avLst/>
          </a:prstGeom>
          <a:noFill/>
          <a:ln w="9525">
            <a:noFill/>
            <a:miter lim="800000"/>
            <a:headEnd/>
            <a:tailEnd/>
          </a:ln>
        </p:spPr>
        <p:txBody>
          <a:bodyPr wrap="none" anchor="ctr"/>
          <a:lstStyle/>
          <a:p>
            <a:pPr algn="ctr"/>
            <a:r>
              <a:rPr lang="en-US" sz="1600">
                <a:latin typeface="Arial" charset="0"/>
              </a:rPr>
              <a:t>10</a:t>
            </a:r>
          </a:p>
        </p:txBody>
      </p:sp>
      <p:sp>
        <p:nvSpPr>
          <p:cNvPr id="183321" name="Rectangle 25"/>
          <p:cNvSpPr>
            <a:spLocks noChangeArrowheads="1"/>
          </p:cNvSpPr>
          <p:nvPr/>
        </p:nvSpPr>
        <p:spPr bwMode="auto">
          <a:xfrm>
            <a:off x="1600200" y="3175000"/>
            <a:ext cx="990600" cy="254000"/>
          </a:xfrm>
          <a:prstGeom prst="rect">
            <a:avLst/>
          </a:prstGeom>
          <a:noFill/>
          <a:ln w="9525">
            <a:noFill/>
            <a:miter lim="800000"/>
            <a:headEnd/>
            <a:tailEnd/>
          </a:ln>
        </p:spPr>
        <p:txBody>
          <a:bodyPr wrap="none" anchor="ctr"/>
          <a:lstStyle/>
          <a:p>
            <a:r>
              <a:rPr lang="en-US" sz="1600" dirty="0">
                <a:latin typeface="Arial" charset="0"/>
              </a:rPr>
              <a:t>A/P – Bayside Supplies</a:t>
            </a:r>
          </a:p>
        </p:txBody>
      </p:sp>
      <p:sp>
        <p:nvSpPr>
          <p:cNvPr id="183322" name="Rectangle 26"/>
          <p:cNvSpPr>
            <a:spLocks noChangeArrowheads="1"/>
          </p:cNvSpPr>
          <p:nvPr/>
        </p:nvSpPr>
        <p:spPr bwMode="auto">
          <a:xfrm>
            <a:off x="6464300" y="3200400"/>
            <a:ext cx="685800" cy="228600"/>
          </a:xfrm>
          <a:prstGeom prst="rect">
            <a:avLst/>
          </a:prstGeom>
          <a:noFill/>
          <a:ln w="9525">
            <a:noFill/>
            <a:miter lim="800000"/>
            <a:headEnd/>
            <a:tailEnd/>
          </a:ln>
        </p:spPr>
        <p:txBody>
          <a:bodyPr wrap="none" anchor="ctr"/>
          <a:lstStyle/>
          <a:p>
            <a:pPr algn="ctr"/>
            <a:r>
              <a:rPr lang="en-US" sz="1600" dirty="0">
                <a:latin typeface="Arial" charset="0"/>
              </a:rPr>
              <a:t>4 0 0 00</a:t>
            </a:r>
          </a:p>
        </p:txBody>
      </p:sp>
      <p:sp>
        <p:nvSpPr>
          <p:cNvPr id="183323" name="Rectangle 27"/>
          <p:cNvSpPr>
            <a:spLocks noChangeArrowheads="1"/>
          </p:cNvSpPr>
          <p:nvPr/>
        </p:nvSpPr>
        <p:spPr bwMode="auto">
          <a:xfrm>
            <a:off x="1905000" y="3454400"/>
            <a:ext cx="2209800" cy="279400"/>
          </a:xfrm>
          <a:prstGeom prst="rect">
            <a:avLst/>
          </a:prstGeom>
          <a:noFill/>
          <a:ln w="9525">
            <a:noFill/>
            <a:miter lim="800000"/>
            <a:headEnd/>
            <a:tailEnd/>
          </a:ln>
        </p:spPr>
        <p:txBody>
          <a:bodyPr wrap="none" anchor="ctr"/>
          <a:lstStyle/>
          <a:p>
            <a:r>
              <a:rPr lang="en-US" sz="1600">
                <a:latin typeface="Arial" charset="0"/>
              </a:rPr>
              <a:t>Cash</a:t>
            </a:r>
          </a:p>
        </p:txBody>
      </p:sp>
      <p:sp>
        <p:nvSpPr>
          <p:cNvPr id="183324" name="Rectangle 28"/>
          <p:cNvSpPr>
            <a:spLocks noChangeArrowheads="1"/>
          </p:cNvSpPr>
          <p:nvPr/>
        </p:nvSpPr>
        <p:spPr bwMode="auto">
          <a:xfrm>
            <a:off x="4902200" y="3200400"/>
            <a:ext cx="381000" cy="228600"/>
          </a:xfrm>
          <a:prstGeom prst="rect">
            <a:avLst/>
          </a:prstGeom>
          <a:noFill/>
          <a:ln w="9525">
            <a:noFill/>
            <a:miter lim="800000"/>
            <a:headEnd/>
            <a:tailEnd/>
          </a:ln>
        </p:spPr>
        <p:txBody>
          <a:bodyPr wrap="none" anchor="ctr"/>
          <a:lstStyle/>
          <a:p>
            <a:r>
              <a:rPr lang="en-US" sz="1600">
                <a:latin typeface="Arial" charset="0"/>
              </a:rPr>
              <a:t>C3</a:t>
            </a:r>
          </a:p>
        </p:txBody>
      </p:sp>
      <p:sp>
        <p:nvSpPr>
          <p:cNvPr id="183325" name="Rectangle 29"/>
          <p:cNvSpPr>
            <a:spLocks noChangeArrowheads="1"/>
          </p:cNvSpPr>
          <p:nvPr/>
        </p:nvSpPr>
        <p:spPr bwMode="auto">
          <a:xfrm>
            <a:off x="7734300" y="3454400"/>
            <a:ext cx="685800" cy="228600"/>
          </a:xfrm>
          <a:prstGeom prst="rect">
            <a:avLst/>
          </a:prstGeom>
          <a:noFill/>
          <a:ln w="9525">
            <a:noFill/>
            <a:miter lim="800000"/>
            <a:headEnd/>
            <a:tailEnd/>
          </a:ln>
        </p:spPr>
        <p:txBody>
          <a:bodyPr wrap="none" anchor="ctr"/>
          <a:lstStyle/>
          <a:p>
            <a:pPr algn="ctr"/>
            <a:r>
              <a:rPr lang="en-US" sz="1600" dirty="0">
                <a:latin typeface="Arial" charset="0"/>
              </a:rPr>
              <a:t>4 0 0 00</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3320"/>
                                        </p:tgtEl>
                                        <p:attrNameLst>
                                          <p:attrName>style.visibility</p:attrName>
                                        </p:attrNameLst>
                                      </p:cBhvr>
                                      <p:to>
                                        <p:strVal val="visible"/>
                                      </p:to>
                                    </p:set>
                                    <p:animEffect transition="in" filter="dissolve">
                                      <p:cBhvr>
                                        <p:cTn id="7" dur="500"/>
                                        <p:tgtEl>
                                          <p:spTgt spid="1833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3303"/>
                                        </p:tgtEl>
                                        <p:attrNameLst>
                                          <p:attrName>style.visibility</p:attrName>
                                        </p:attrNameLst>
                                      </p:cBhvr>
                                      <p:to>
                                        <p:strVal val="visible"/>
                                      </p:to>
                                    </p:set>
                                    <p:animEffect transition="in" filter="dissolve">
                                      <p:cBhvr>
                                        <p:cTn id="10" dur="500"/>
                                        <p:tgtEl>
                                          <p:spTgt spid="18330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83308"/>
                                        </p:tgtEl>
                                        <p:attrNameLst>
                                          <p:attrName>style.visibility</p:attrName>
                                        </p:attrNameLst>
                                      </p:cBhvr>
                                      <p:to>
                                        <p:strVal val="visible"/>
                                      </p:to>
                                    </p:set>
                                    <p:animEffect transition="in" filter="dissolve">
                                      <p:cBhvr>
                                        <p:cTn id="13" dur="500"/>
                                        <p:tgtEl>
                                          <p:spTgt spid="18330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83303"/>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183308"/>
                                        </p:tgtEl>
                                        <p:attrNameLst>
                                          <p:attrName>style.visibility</p:attrName>
                                        </p:attrNameLst>
                                      </p:cBhvr>
                                      <p:to>
                                        <p:strVal val="hidden"/>
                                      </p:to>
                                    </p:set>
                                  </p:childTnLst>
                                </p:cTn>
                              </p:par>
                              <p:par>
                                <p:cTn id="20" presetID="9" presetClass="entr" presetSubtype="0" fill="hold" grpId="0" nodeType="withEffect">
                                  <p:stCondLst>
                                    <p:cond delay="0"/>
                                  </p:stCondLst>
                                  <p:childTnLst>
                                    <p:set>
                                      <p:cBhvr>
                                        <p:cTn id="21" dur="1" fill="hold">
                                          <p:stCondLst>
                                            <p:cond delay="0"/>
                                          </p:stCondLst>
                                        </p:cTn>
                                        <p:tgtEl>
                                          <p:spTgt spid="183321"/>
                                        </p:tgtEl>
                                        <p:attrNameLst>
                                          <p:attrName>style.visibility</p:attrName>
                                        </p:attrNameLst>
                                      </p:cBhvr>
                                      <p:to>
                                        <p:strVal val="visible"/>
                                      </p:to>
                                    </p:set>
                                    <p:animEffect transition="in" filter="dissolve">
                                      <p:cBhvr>
                                        <p:cTn id="22" dur="500"/>
                                        <p:tgtEl>
                                          <p:spTgt spid="183321"/>
                                        </p:tgtEl>
                                      </p:cBhvr>
                                    </p:animEffect>
                                  </p:childTnLst>
                                </p:cTn>
                              </p:par>
                              <p:par>
                                <p:cTn id="23" presetID="9"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83322"/>
                                        </p:tgtEl>
                                        <p:attrNameLst>
                                          <p:attrName>style.visibility</p:attrName>
                                        </p:attrNameLst>
                                      </p:cBhvr>
                                      <p:to>
                                        <p:strVal val="visible"/>
                                      </p:to>
                                    </p:set>
                                    <p:animEffect transition="in" filter="dissolve">
                                      <p:cBhvr>
                                        <p:cTn id="28" dur="500"/>
                                        <p:tgtEl>
                                          <p:spTgt spid="18332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83311"/>
                                        </p:tgtEl>
                                        <p:attrNameLst>
                                          <p:attrName>style.visibility</p:attrName>
                                        </p:attrNameLst>
                                      </p:cBhvr>
                                      <p:to>
                                        <p:strVal val="visible"/>
                                      </p:to>
                                    </p:set>
                                    <p:animEffect transition="in" filter="dissolve">
                                      <p:cBhvr>
                                        <p:cTn id="31" dur="500"/>
                                        <p:tgtEl>
                                          <p:spTgt spid="18331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83311"/>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2"/>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dissolve">
                                      <p:cBhvr>
                                        <p:cTn id="40" dur="500"/>
                                        <p:tgtEl>
                                          <p:spTgt spid="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3323"/>
                                        </p:tgtEl>
                                        <p:attrNameLst>
                                          <p:attrName>style.visibility</p:attrName>
                                        </p:attrNameLst>
                                      </p:cBhvr>
                                      <p:to>
                                        <p:strVal val="visible"/>
                                      </p:to>
                                    </p:set>
                                    <p:animEffect transition="in" filter="dissolve">
                                      <p:cBhvr>
                                        <p:cTn id="43" dur="500"/>
                                        <p:tgtEl>
                                          <p:spTgt spid="183323"/>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83325"/>
                                        </p:tgtEl>
                                        <p:attrNameLst>
                                          <p:attrName>style.visibility</p:attrName>
                                        </p:attrNameLst>
                                      </p:cBhvr>
                                      <p:to>
                                        <p:strVal val="visible"/>
                                      </p:to>
                                    </p:set>
                                    <p:animEffect transition="in" filter="dissolve">
                                      <p:cBhvr>
                                        <p:cTn id="46" dur="500"/>
                                        <p:tgtEl>
                                          <p:spTgt spid="183325"/>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3310"/>
                                        </p:tgtEl>
                                        <p:attrNameLst>
                                          <p:attrName>style.visibility</p:attrName>
                                        </p:attrNameLst>
                                      </p:cBhvr>
                                      <p:to>
                                        <p:strVal val="visible"/>
                                      </p:to>
                                    </p:set>
                                    <p:animEffect transition="in" filter="dissolve">
                                      <p:cBhvr>
                                        <p:cTn id="49" dur="500"/>
                                        <p:tgtEl>
                                          <p:spTgt spid="183310"/>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183310"/>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3"/>
                                        </p:tgtEl>
                                        <p:attrNameLst>
                                          <p:attrName>style.visibility</p:attrName>
                                        </p:attrNameLst>
                                      </p:cBhvr>
                                      <p:to>
                                        <p:strVal val="hidden"/>
                                      </p:to>
                                    </p:set>
                                  </p:childTnLst>
                                </p:cTn>
                              </p:par>
                              <p:par>
                                <p:cTn id="56" presetID="9" presetClass="entr" presetSubtype="0" fill="hold" grpId="0" nodeType="withEffect">
                                  <p:stCondLst>
                                    <p:cond delay="0"/>
                                  </p:stCondLst>
                                  <p:childTnLst>
                                    <p:set>
                                      <p:cBhvr>
                                        <p:cTn id="57" dur="1" fill="hold">
                                          <p:stCondLst>
                                            <p:cond delay="0"/>
                                          </p:stCondLst>
                                        </p:cTn>
                                        <p:tgtEl>
                                          <p:spTgt spid="183324"/>
                                        </p:tgtEl>
                                        <p:attrNameLst>
                                          <p:attrName>style.visibility</p:attrName>
                                        </p:attrNameLst>
                                      </p:cBhvr>
                                      <p:to>
                                        <p:strVal val="visible"/>
                                      </p:to>
                                    </p:set>
                                    <p:animEffect transition="in" filter="dissolve">
                                      <p:cBhvr>
                                        <p:cTn id="58" dur="500"/>
                                        <p:tgtEl>
                                          <p:spTgt spid="1833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83304"/>
                                        </p:tgtEl>
                                        <p:attrNameLst>
                                          <p:attrName>style.visibility</p:attrName>
                                        </p:attrNameLst>
                                      </p:cBhvr>
                                      <p:to>
                                        <p:strVal val="visible"/>
                                      </p:to>
                                    </p:set>
                                    <p:animEffect transition="in" filter="dissolve">
                                      <p:cBhvr>
                                        <p:cTn id="61" dur="500"/>
                                        <p:tgtEl>
                                          <p:spTgt spid="18330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83309"/>
                                        </p:tgtEl>
                                        <p:attrNameLst>
                                          <p:attrName>style.visibility</p:attrName>
                                        </p:attrNameLst>
                                      </p:cBhvr>
                                      <p:to>
                                        <p:strVal val="visible"/>
                                      </p:to>
                                    </p:set>
                                    <p:animEffect transition="in" filter="dissolve">
                                      <p:cBhvr>
                                        <p:cTn id="64" dur="500"/>
                                        <p:tgtEl>
                                          <p:spTgt spid="183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3" grpId="0" animBg="1"/>
      <p:bldP spid="183303" grpId="1" animBg="1"/>
      <p:bldP spid="183304" grpId="0" animBg="1"/>
      <p:bldP spid="183308" grpId="0"/>
      <p:bldP spid="183308" grpId="1"/>
      <p:bldP spid="183309" grpId="0"/>
      <p:bldP spid="183310" grpId="0"/>
      <p:bldP spid="183310" grpId="1"/>
      <p:bldP spid="183311" grpId="0"/>
      <p:bldP spid="183311" grpId="1"/>
      <p:bldP spid="183320" grpId="0"/>
      <p:bldP spid="183321" grpId="0"/>
      <p:bldP spid="183322" grpId="0"/>
      <p:bldP spid="183323" grpId="0"/>
      <p:bldP spid="183324" grpId="0"/>
      <p:bldP spid="1833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Problems</a:t>
            </a:r>
          </a:p>
        </p:txBody>
      </p:sp>
      <p:sp>
        <p:nvSpPr>
          <p:cNvPr id="3" name="Content Placeholder 2"/>
          <p:cNvSpPr>
            <a:spLocks noGrp="1"/>
          </p:cNvSpPr>
          <p:nvPr>
            <p:ph idx="1"/>
          </p:nvPr>
        </p:nvSpPr>
        <p:spPr/>
        <p:txBody>
          <a:bodyPr/>
          <a:lstStyle/>
          <a:p>
            <a:r>
              <a:rPr lang="en-US" dirty="0"/>
              <a:t>3-1 Application Problem</a:t>
            </a:r>
          </a:p>
          <a:p>
            <a:pPr lvl="1"/>
            <a:r>
              <a:rPr lang="en-US" dirty="0"/>
              <a:t>Self-Correcting Excel</a:t>
            </a:r>
          </a:p>
          <a:p>
            <a:endParaRPr lang="en-US" dirty="0"/>
          </a:p>
          <a:p>
            <a:r>
              <a:rPr lang="en-US" dirty="0"/>
              <a:t>3-2 Application Problem</a:t>
            </a:r>
          </a:p>
          <a:p>
            <a:pPr lvl="1"/>
            <a:r>
              <a:rPr lang="en-US" dirty="0"/>
              <a:t>Self-Correcting Excel</a:t>
            </a:r>
          </a:p>
          <a:p>
            <a:endParaRPr lang="en-US" dirty="0"/>
          </a:p>
        </p:txBody>
      </p:sp>
      <p:sp>
        <p:nvSpPr>
          <p:cNvPr id="4" name="Slide Number Placeholder 3"/>
          <p:cNvSpPr>
            <a:spLocks noGrp="1"/>
          </p:cNvSpPr>
          <p:nvPr>
            <p:ph type="sldNum" sz="quarter" idx="12"/>
          </p:nvPr>
        </p:nvSpPr>
        <p:spPr/>
        <p:txBody>
          <a:bodyPr/>
          <a:lstStyle/>
          <a:p>
            <a:r>
              <a:rPr lang="en-US"/>
              <a:t>SLIDE </a:t>
            </a:r>
            <a:fld id="{FCD2455E-EC1D-45EA-B6B2-90AB88848CFD}" type="slidenum">
              <a:rPr lang="en-US" smtClean="0"/>
              <a:pPr/>
              <a:t>36</a:t>
            </a:fld>
            <a:endParaRPr lang="en-US" dirty="0"/>
          </a:p>
        </p:txBody>
      </p:sp>
    </p:spTree>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600200"/>
            <a:ext cx="914400" cy="5257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t>Learning Objectives</a:t>
            </a:r>
          </a:p>
        </p:txBody>
      </p:sp>
      <p:sp>
        <p:nvSpPr>
          <p:cNvPr id="7" name="Wave 6"/>
          <p:cNvSpPr/>
          <p:nvPr/>
        </p:nvSpPr>
        <p:spPr>
          <a:xfrm>
            <a:off x="0" y="6400800"/>
            <a:ext cx="9144000" cy="457200"/>
          </a:xfrm>
          <a:prstGeom prst="wave">
            <a:avLst/>
          </a:prstGeom>
          <a:solidFill>
            <a:srgbClr val="0066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Rectangle 7"/>
          <p:cNvSpPr/>
          <p:nvPr/>
        </p:nvSpPr>
        <p:spPr>
          <a:xfrm>
            <a:off x="0" y="6583680"/>
            <a:ext cx="9144000"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6600"/>
                </a:solidFill>
              </a:rPr>
              <a:t>© 2014 Cengage Learning. All Rights Reserved.</a:t>
            </a:r>
          </a:p>
        </p:txBody>
      </p:sp>
      <p:sp>
        <p:nvSpPr>
          <p:cNvPr id="9" name="TextBox 8"/>
          <p:cNvSpPr txBox="1"/>
          <p:nvPr/>
        </p:nvSpPr>
        <p:spPr>
          <a:xfrm>
            <a:off x="1828801" y="2514600"/>
            <a:ext cx="6400800" cy="1723549"/>
          </a:xfrm>
          <a:prstGeom prst="rect">
            <a:avLst/>
          </a:prstGeom>
          <a:noFill/>
        </p:spPr>
        <p:txBody>
          <a:bodyPr wrap="square" rtlCol="0">
            <a:spAutoFit/>
          </a:bodyPr>
          <a:lstStyle/>
          <a:p>
            <a:pPr marL="685800" indent="-685800">
              <a:spcAft>
                <a:spcPts val="1200"/>
              </a:spcAft>
            </a:pPr>
            <a:r>
              <a:rPr lang="en-US" sz="2400" b="1" dirty="0"/>
              <a:t>LO</a:t>
            </a:r>
            <a:r>
              <a:rPr lang="en-US" sz="2400" b="1" dirty="0">
                <a:solidFill>
                  <a:srgbClr val="FF0000"/>
                </a:solidFill>
              </a:rPr>
              <a:t>6</a:t>
            </a:r>
            <a:r>
              <a:rPr lang="en-US" sz="2400" b="1" dirty="0"/>
              <a:t>	</a:t>
            </a:r>
            <a:r>
              <a:rPr lang="en-US" sz="2400" dirty="0"/>
              <a:t>Analyze and record transactions that affect owner’s equity.</a:t>
            </a:r>
          </a:p>
          <a:p>
            <a:pPr marL="685800" indent="-685800">
              <a:spcAft>
                <a:spcPts val="1200"/>
              </a:spcAft>
            </a:pPr>
            <a:r>
              <a:rPr lang="en-US" sz="2400" b="1" dirty="0"/>
              <a:t>LO</a:t>
            </a:r>
            <a:r>
              <a:rPr lang="en-US" sz="2400" b="1" dirty="0">
                <a:solidFill>
                  <a:srgbClr val="FF0000"/>
                </a:solidFill>
              </a:rPr>
              <a:t>7	</a:t>
            </a:r>
            <a:r>
              <a:rPr lang="en-US" sz="2400" dirty="0"/>
              <a:t>Analyze and record sales and receipt of cash on account.</a:t>
            </a:r>
          </a:p>
        </p:txBody>
      </p:sp>
      <p:pic>
        <p:nvPicPr>
          <p:cNvPr id="6146" name="Picture 2"/>
          <p:cNvPicPr>
            <a:picLocks noChangeAspect="1" noChangeArrowheads="1"/>
          </p:cNvPicPr>
          <p:nvPr/>
        </p:nvPicPr>
        <p:blipFill>
          <a:blip r:embed="rId2" cstate="print"/>
          <a:srcRect r="705" b="291"/>
          <a:stretch>
            <a:fillRect/>
          </a:stretch>
        </p:blipFill>
        <p:spPr bwMode="auto">
          <a:xfrm>
            <a:off x="0" y="0"/>
            <a:ext cx="9144000" cy="2228116"/>
          </a:xfrm>
          <a:prstGeom prst="rect">
            <a:avLst/>
          </a:prstGeom>
          <a:noFill/>
          <a:ln w="9525">
            <a:noFill/>
            <a:miter lim="800000"/>
            <a:headEnd/>
            <a:tailEnd/>
          </a:ln>
        </p:spPr>
      </p:pic>
    </p:spTree>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Received Cash from Sales</a:t>
            </a:r>
          </a:p>
        </p:txBody>
      </p:sp>
      <p:sp>
        <p:nvSpPr>
          <p:cNvPr id="4" name="Slide Number Placeholder 3"/>
          <p:cNvSpPr>
            <a:spLocks noGrp="1"/>
          </p:cNvSpPr>
          <p:nvPr>
            <p:ph type="sldNum" sz="quarter" idx="12"/>
          </p:nvPr>
        </p:nvSpPr>
        <p:spPr/>
        <p:txBody>
          <a:bodyPr/>
          <a:lstStyle/>
          <a:p>
            <a:r>
              <a:rPr lang="en-US"/>
              <a:t>SLIDE </a:t>
            </a:r>
            <a:fld id="{FCD2455E-EC1D-45EA-B6B2-90AB88848CFD}" type="slidenum">
              <a:rPr lang="en-US" smtClean="0"/>
              <a:pPr/>
              <a:t>38</a:t>
            </a:fld>
            <a:endParaRPr lang="en-US" dirty="0"/>
          </a:p>
        </p:txBody>
      </p:sp>
      <p:sp>
        <p:nvSpPr>
          <p:cNvPr id="8" name="TextBox 7"/>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LO6</a:t>
            </a:r>
            <a:endParaRPr lang="en-US" dirty="0"/>
          </a:p>
        </p:txBody>
      </p:sp>
      <p:grpSp>
        <p:nvGrpSpPr>
          <p:cNvPr id="2"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3-3</a:t>
              </a:r>
            </a:p>
          </p:txBody>
        </p:sp>
      </p:grpSp>
      <p:sp>
        <p:nvSpPr>
          <p:cNvPr id="13" name="TextBox 12"/>
          <p:cNvSpPr txBox="1"/>
          <p:nvPr/>
        </p:nvSpPr>
        <p:spPr>
          <a:xfrm>
            <a:off x="457200" y="1590814"/>
            <a:ext cx="5334000" cy="707886"/>
          </a:xfrm>
          <a:prstGeom prst="rect">
            <a:avLst/>
          </a:prstGeom>
          <a:gradFill flip="none" rotWithShape="1">
            <a:gsLst>
              <a:gs pos="0">
                <a:schemeClr val="bg1"/>
              </a:gs>
              <a:gs pos="50000">
                <a:srgbClr val="CCECFF"/>
              </a:gs>
              <a:gs pos="100000">
                <a:schemeClr val="bg1"/>
              </a:gs>
            </a:gsLst>
            <a:lin ang="10800000" scaled="1"/>
            <a:tileRect/>
          </a:gradFill>
        </p:spPr>
        <p:txBody>
          <a:bodyPr vert="horz" wrap="square" lIns="91440" tIns="45720" rIns="91440" bIns="45720" rtlCol="0" anchor="t" anchorCtr="0">
            <a:spAutoFit/>
          </a:bodyPr>
          <a:lstStyle/>
          <a:p>
            <a:r>
              <a:rPr lang="en-US" sz="2000" dirty="0"/>
              <a:t>January 10. Received cash from sales, $1,100.00. Calculator Tape No. 10.</a:t>
            </a:r>
          </a:p>
        </p:txBody>
      </p:sp>
      <p:grpSp>
        <p:nvGrpSpPr>
          <p:cNvPr id="3" name="Group 38"/>
          <p:cNvGrpSpPr/>
          <p:nvPr/>
        </p:nvGrpSpPr>
        <p:grpSpPr>
          <a:xfrm>
            <a:off x="6063464" y="1386840"/>
            <a:ext cx="2928136" cy="718066"/>
            <a:chOff x="5755849" y="1676400"/>
            <a:chExt cx="2928136" cy="718066"/>
          </a:xfrm>
        </p:grpSpPr>
        <p:grpSp>
          <p:nvGrpSpPr>
            <p:cNvPr id="5" name="Group 53"/>
            <p:cNvGrpSpPr/>
            <p:nvPr/>
          </p:nvGrpSpPr>
          <p:grpSpPr>
            <a:xfrm>
              <a:off x="5755849" y="1676400"/>
              <a:ext cx="2928136" cy="718066"/>
              <a:chOff x="5755849" y="1676400"/>
              <a:chExt cx="2928136" cy="718066"/>
            </a:xfrm>
          </p:grpSpPr>
          <p:sp>
            <p:nvSpPr>
              <p:cNvPr id="42" name="Rectangle 41"/>
              <p:cNvSpPr/>
              <p:nvPr/>
            </p:nvSpPr>
            <p:spPr>
              <a:xfrm>
                <a:off x="5812716" y="1676400"/>
                <a:ext cx="2871269" cy="369332"/>
              </a:xfrm>
              <a:prstGeom prst="rect">
                <a:avLst/>
              </a:prstGeom>
            </p:spPr>
            <p:txBody>
              <a:bodyPr wrap="square">
                <a:spAutoFit/>
              </a:bodyPr>
              <a:lstStyle/>
              <a:p>
                <a:pPr algn="ctr"/>
                <a:r>
                  <a:rPr lang="en-US" dirty="0"/>
                  <a:t>Cash</a:t>
                </a:r>
              </a:p>
            </p:txBody>
          </p:sp>
          <p:cxnSp>
            <p:nvCxnSpPr>
              <p:cNvPr id="43" name="Straight Connector 42"/>
              <p:cNvCxnSpPr/>
              <p:nvPr/>
            </p:nvCxnSpPr>
            <p:spPr>
              <a:xfrm flipH="1">
                <a:off x="5755849" y="20287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127449" y="20287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Rectangle 40"/>
            <p:cNvSpPr/>
            <p:nvPr/>
          </p:nvSpPr>
          <p:spPr>
            <a:xfrm>
              <a:off x="5862989" y="2025134"/>
              <a:ext cx="1264460" cy="365760"/>
            </a:xfrm>
            <a:prstGeom prst="rect">
              <a:avLst/>
            </a:prstGeom>
          </p:spPr>
          <p:txBody>
            <a:bodyPr wrap="square">
              <a:spAutoFit/>
            </a:bodyPr>
            <a:lstStyle/>
            <a:p>
              <a:pPr algn="r"/>
              <a:r>
                <a:rPr lang="en-US" dirty="0"/>
                <a:t>1,100.00</a:t>
              </a:r>
            </a:p>
          </p:txBody>
        </p:sp>
      </p:grpSp>
      <p:grpSp>
        <p:nvGrpSpPr>
          <p:cNvPr id="6" name="Group 44"/>
          <p:cNvGrpSpPr/>
          <p:nvPr/>
        </p:nvGrpSpPr>
        <p:grpSpPr>
          <a:xfrm>
            <a:off x="6060649" y="2072640"/>
            <a:ext cx="2871269" cy="718066"/>
            <a:chOff x="5753034" y="2667000"/>
            <a:chExt cx="2871269" cy="718066"/>
          </a:xfrm>
        </p:grpSpPr>
        <p:grpSp>
          <p:nvGrpSpPr>
            <p:cNvPr id="7" name="Group 55"/>
            <p:cNvGrpSpPr/>
            <p:nvPr/>
          </p:nvGrpSpPr>
          <p:grpSpPr>
            <a:xfrm>
              <a:off x="5753034" y="2667000"/>
              <a:ext cx="2871269" cy="718066"/>
              <a:chOff x="5753034" y="2667000"/>
              <a:chExt cx="2871269" cy="718066"/>
            </a:xfrm>
          </p:grpSpPr>
          <p:sp>
            <p:nvSpPr>
              <p:cNvPr id="48" name="Rectangle 47"/>
              <p:cNvSpPr/>
              <p:nvPr/>
            </p:nvSpPr>
            <p:spPr>
              <a:xfrm>
                <a:off x="5753034" y="2667000"/>
                <a:ext cx="2871269" cy="369332"/>
              </a:xfrm>
              <a:prstGeom prst="rect">
                <a:avLst/>
              </a:prstGeom>
            </p:spPr>
            <p:txBody>
              <a:bodyPr wrap="square">
                <a:spAutoFit/>
              </a:bodyPr>
              <a:lstStyle/>
              <a:p>
                <a:pPr algn="ctr"/>
                <a:r>
                  <a:rPr lang="en-US" dirty="0"/>
                  <a:t>Sales</a:t>
                </a:r>
              </a:p>
            </p:txBody>
          </p:sp>
          <p:cxnSp>
            <p:nvCxnSpPr>
              <p:cNvPr id="49" name="Straight Connector 48"/>
              <p:cNvCxnSpPr/>
              <p:nvPr/>
            </p:nvCxnSpPr>
            <p:spPr>
              <a:xfrm flipH="1">
                <a:off x="5755849" y="30193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127449" y="30193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Rectangle 46"/>
            <p:cNvSpPr/>
            <p:nvPr/>
          </p:nvSpPr>
          <p:spPr>
            <a:xfrm>
              <a:off x="7356049" y="3019306"/>
              <a:ext cx="1264460" cy="365760"/>
            </a:xfrm>
            <a:prstGeom prst="rect">
              <a:avLst/>
            </a:prstGeom>
          </p:spPr>
          <p:txBody>
            <a:bodyPr wrap="square">
              <a:spAutoFit/>
            </a:bodyPr>
            <a:lstStyle/>
            <a:p>
              <a:pPr algn="r"/>
              <a:r>
                <a:rPr lang="en-US" dirty="0"/>
                <a:t>1,100.00</a:t>
              </a:r>
            </a:p>
          </p:txBody>
        </p:sp>
      </p:grpSp>
      <p:sp>
        <p:nvSpPr>
          <p:cNvPr id="51" name="Down Arrow 50"/>
          <p:cNvSpPr/>
          <p:nvPr/>
        </p:nvSpPr>
        <p:spPr>
          <a:xfrm flipV="1">
            <a:off x="7470415" y="2453640"/>
            <a:ext cx="274320" cy="27432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2" name="Up Arrow 51"/>
          <p:cNvSpPr/>
          <p:nvPr/>
        </p:nvSpPr>
        <p:spPr>
          <a:xfrm>
            <a:off x="6114055" y="1767840"/>
            <a:ext cx="274320" cy="274320"/>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pic>
        <p:nvPicPr>
          <p:cNvPr id="59" name="Picture 58" descr="C21SE_GJ-003-Page 70-General Journal.jpg"/>
          <p:cNvPicPr>
            <a:picLocks noChangeAspect="1"/>
          </p:cNvPicPr>
          <p:nvPr/>
        </p:nvPicPr>
        <p:blipFill>
          <a:blip r:embed="rId2" cstate="print"/>
          <a:srcRect t="7722"/>
          <a:stretch>
            <a:fillRect/>
          </a:stretch>
        </p:blipFill>
        <p:spPr>
          <a:xfrm>
            <a:off x="457202" y="3020644"/>
            <a:ext cx="6980758" cy="1475156"/>
          </a:xfrm>
          <a:prstGeom prst="rect">
            <a:avLst/>
          </a:prstGeom>
        </p:spPr>
      </p:pic>
      <p:sp>
        <p:nvSpPr>
          <p:cNvPr id="60" name="Rectangle 29"/>
          <p:cNvSpPr>
            <a:spLocks noChangeArrowheads="1"/>
          </p:cNvSpPr>
          <p:nvPr/>
        </p:nvSpPr>
        <p:spPr bwMode="auto">
          <a:xfrm>
            <a:off x="548640" y="4887686"/>
            <a:ext cx="8229600" cy="646331"/>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2.	</a:t>
            </a:r>
            <a:r>
              <a:rPr lang="en-US" dirty="0"/>
              <a:t>Write the title of the account debited in the Account Title column. Write the debit amount in the Debit column.</a:t>
            </a:r>
          </a:p>
        </p:txBody>
      </p:sp>
      <p:sp>
        <p:nvSpPr>
          <p:cNvPr id="61" name="Rectangle 27"/>
          <p:cNvSpPr>
            <a:spLocks noChangeArrowheads="1"/>
          </p:cNvSpPr>
          <p:nvPr/>
        </p:nvSpPr>
        <p:spPr bwMode="auto">
          <a:xfrm>
            <a:off x="548640" y="4572000"/>
            <a:ext cx="8229600" cy="369332"/>
          </a:xfrm>
          <a:prstGeom prst="rect">
            <a:avLst/>
          </a:prstGeom>
          <a:noFill/>
          <a:ln w="9525">
            <a:noFill/>
            <a:miter lim="800000"/>
            <a:headEnd/>
            <a:tailEnd/>
          </a:ln>
          <a:effectLst/>
        </p:spPr>
        <p:txBody>
          <a:bodyPr wrap="square">
            <a:spAutoFit/>
          </a:bodyPr>
          <a:lstStyle/>
          <a:p>
            <a:pPr marL="342900" indent="-342900">
              <a:spcBef>
                <a:spcPct val="20000"/>
              </a:spcBef>
              <a:buClr>
                <a:schemeClr val="accent2"/>
              </a:buClr>
              <a:buFont typeface="Wingdings" pitchFamily="2" charset="2"/>
              <a:buNone/>
            </a:pPr>
            <a:r>
              <a:rPr lang="en-US" b="1" dirty="0">
                <a:solidFill>
                  <a:srgbClr val="FF0000"/>
                </a:solidFill>
                <a:effectLst>
                  <a:outerShdw blurRad="38100" dist="38100" dir="2700000" algn="tl">
                    <a:srgbClr val="000000">
                      <a:alpha val="43137"/>
                    </a:srgbClr>
                  </a:outerShdw>
                </a:effectLst>
              </a:rPr>
              <a:t>1.	</a:t>
            </a:r>
            <a:r>
              <a:rPr lang="en-US" dirty="0"/>
              <a:t>Write the date in the Date column.</a:t>
            </a:r>
          </a:p>
        </p:txBody>
      </p:sp>
      <p:sp>
        <p:nvSpPr>
          <p:cNvPr id="62" name="Rectangle 30"/>
          <p:cNvSpPr>
            <a:spLocks noChangeArrowheads="1"/>
          </p:cNvSpPr>
          <p:nvPr/>
        </p:nvSpPr>
        <p:spPr bwMode="auto">
          <a:xfrm>
            <a:off x="548640" y="5428116"/>
            <a:ext cx="8595360" cy="646331"/>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3.	</a:t>
            </a:r>
            <a:r>
              <a:rPr lang="en-US" dirty="0"/>
              <a:t>On the next line, indented about one centimeter, write the title of the account credited in the Account Title column. Write the credit amount in the Credit column.</a:t>
            </a:r>
          </a:p>
        </p:txBody>
      </p:sp>
      <p:sp>
        <p:nvSpPr>
          <p:cNvPr id="63" name="Rectangle 30"/>
          <p:cNvSpPr>
            <a:spLocks noChangeArrowheads="1"/>
          </p:cNvSpPr>
          <p:nvPr/>
        </p:nvSpPr>
        <p:spPr bwMode="auto">
          <a:xfrm>
            <a:off x="548640" y="6000690"/>
            <a:ext cx="8229600" cy="369332"/>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4.	</a:t>
            </a:r>
            <a:r>
              <a:rPr lang="en-US" dirty="0"/>
              <a:t>Write the source document number in the Doc. No. column.</a:t>
            </a:r>
          </a:p>
        </p:txBody>
      </p:sp>
      <p:grpSp>
        <p:nvGrpSpPr>
          <p:cNvPr id="9" name="Group 63"/>
          <p:cNvGrpSpPr/>
          <p:nvPr/>
        </p:nvGrpSpPr>
        <p:grpSpPr>
          <a:xfrm>
            <a:off x="609600" y="2601686"/>
            <a:ext cx="1273628" cy="1360714"/>
            <a:chOff x="1012372" y="2819400"/>
            <a:chExt cx="1273628" cy="1360714"/>
          </a:xfrm>
        </p:grpSpPr>
        <p:grpSp>
          <p:nvGrpSpPr>
            <p:cNvPr id="12" name="Group 51"/>
            <p:cNvGrpSpPr/>
            <p:nvPr/>
          </p:nvGrpSpPr>
          <p:grpSpPr>
            <a:xfrm>
              <a:off x="1012372" y="2819400"/>
              <a:ext cx="609600" cy="1360714"/>
              <a:chOff x="1088572" y="2438400"/>
              <a:chExt cx="609600" cy="1360714"/>
            </a:xfrm>
          </p:grpSpPr>
          <p:cxnSp>
            <p:nvCxnSpPr>
              <p:cNvPr id="67" name="Straight Arrow Connector 66"/>
              <p:cNvCxnSpPr/>
              <p:nvPr/>
            </p:nvCxnSpPr>
            <p:spPr>
              <a:xfrm>
                <a:off x="1281312" y="2638184"/>
                <a:ext cx="416860" cy="116093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Rectangle 7"/>
              <p:cNvSpPr>
                <a:spLocks noChangeArrowheads="1"/>
              </p:cNvSpPr>
              <p:nvPr/>
            </p:nvSpPr>
            <p:spPr bwMode="auto">
              <a:xfrm>
                <a:off x="1088572" y="2438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1</a:t>
                </a:r>
              </a:p>
            </p:txBody>
          </p:sp>
        </p:grpSp>
        <p:sp>
          <p:nvSpPr>
            <p:cNvPr id="66" name="Rectangle 65"/>
            <p:cNvSpPr/>
            <p:nvPr/>
          </p:nvSpPr>
          <p:spPr>
            <a:xfrm>
              <a:off x="1371600" y="2819400"/>
              <a:ext cx="914400" cy="369332"/>
            </a:xfrm>
            <a:prstGeom prst="rect">
              <a:avLst/>
            </a:prstGeom>
          </p:spPr>
          <p:txBody>
            <a:bodyPr wrap="square">
              <a:spAutoFit/>
            </a:bodyPr>
            <a:lstStyle/>
            <a:p>
              <a:r>
                <a:rPr lang="en-US" dirty="0">
                  <a:solidFill>
                    <a:srgbClr val="0070C0"/>
                  </a:solidFill>
                </a:rPr>
                <a:t>Date</a:t>
              </a:r>
              <a:endParaRPr lang="en-US" dirty="0"/>
            </a:p>
          </p:txBody>
        </p:sp>
      </p:grpSp>
      <p:grpSp>
        <p:nvGrpSpPr>
          <p:cNvPr id="14" name="Group 68"/>
          <p:cNvGrpSpPr/>
          <p:nvPr/>
        </p:nvGrpSpPr>
        <p:grpSpPr>
          <a:xfrm>
            <a:off x="4697505" y="2601686"/>
            <a:ext cx="2465295" cy="1342784"/>
            <a:chOff x="3691665" y="2819400"/>
            <a:chExt cx="2465295" cy="1342784"/>
          </a:xfrm>
        </p:grpSpPr>
        <p:grpSp>
          <p:nvGrpSpPr>
            <p:cNvPr id="15" name="Group 54"/>
            <p:cNvGrpSpPr/>
            <p:nvPr/>
          </p:nvGrpSpPr>
          <p:grpSpPr>
            <a:xfrm>
              <a:off x="3691665" y="2819400"/>
              <a:ext cx="484095" cy="1342784"/>
              <a:chOff x="3691665" y="3048000"/>
              <a:chExt cx="484095" cy="1342784"/>
            </a:xfrm>
          </p:grpSpPr>
          <p:sp>
            <p:nvSpPr>
              <p:cNvPr id="72" name="Line 20"/>
              <p:cNvSpPr>
                <a:spLocks noChangeShapeType="1"/>
              </p:cNvSpPr>
              <p:nvPr/>
            </p:nvSpPr>
            <p:spPr bwMode="auto">
              <a:xfrm flipV="1">
                <a:off x="3691665" y="3247784"/>
                <a:ext cx="304800" cy="1143000"/>
              </a:xfrm>
              <a:prstGeom prst="line">
                <a:avLst/>
              </a:prstGeom>
              <a:noFill/>
              <a:ln w="38100">
                <a:solidFill>
                  <a:srgbClr val="00B0F0"/>
                </a:solidFill>
                <a:round/>
                <a:headEnd type="triangle" w="med" len="med"/>
                <a:tailEnd/>
              </a:ln>
              <a:effectLst/>
            </p:spPr>
            <p:txBody>
              <a:bodyPr/>
              <a:lstStyle/>
              <a:p>
                <a:endParaRPr lang="en-US" dirty="0"/>
              </a:p>
            </p:txBody>
          </p:sp>
          <p:sp>
            <p:nvSpPr>
              <p:cNvPr id="73" name="Rectangle 9"/>
              <p:cNvSpPr>
                <a:spLocks noChangeArrowheads="1"/>
              </p:cNvSpPr>
              <p:nvPr/>
            </p:nvSpPr>
            <p:spPr bwMode="auto">
              <a:xfrm>
                <a:off x="3810000" y="3048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4</a:t>
                </a:r>
              </a:p>
            </p:txBody>
          </p:sp>
        </p:grpSp>
        <p:sp>
          <p:nvSpPr>
            <p:cNvPr id="71" name="Rectangle 70"/>
            <p:cNvSpPr/>
            <p:nvPr/>
          </p:nvSpPr>
          <p:spPr>
            <a:xfrm>
              <a:off x="4175760" y="2819400"/>
              <a:ext cx="1981200" cy="369332"/>
            </a:xfrm>
            <a:prstGeom prst="rect">
              <a:avLst/>
            </a:prstGeom>
          </p:spPr>
          <p:txBody>
            <a:bodyPr wrap="square">
              <a:spAutoFit/>
            </a:bodyPr>
            <a:lstStyle/>
            <a:p>
              <a:r>
                <a:rPr lang="en-US" dirty="0">
                  <a:solidFill>
                    <a:srgbClr val="0070C0"/>
                  </a:solidFill>
                </a:rPr>
                <a:t>Source Document</a:t>
              </a:r>
              <a:endParaRPr lang="en-US" dirty="0"/>
            </a:p>
          </p:txBody>
        </p:sp>
      </p:grpSp>
      <p:grpSp>
        <p:nvGrpSpPr>
          <p:cNvPr id="16" name="Group 73"/>
          <p:cNvGrpSpPr/>
          <p:nvPr/>
        </p:nvGrpSpPr>
        <p:grpSpPr>
          <a:xfrm>
            <a:off x="1600201" y="2601686"/>
            <a:ext cx="3962397" cy="1436912"/>
            <a:chOff x="1676401" y="2677886"/>
            <a:chExt cx="3962397" cy="1436912"/>
          </a:xfrm>
        </p:grpSpPr>
        <p:sp>
          <p:nvSpPr>
            <p:cNvPr id="75" name="Line 20"/>
            <p:cNvSpPr>
              <a:spLocks noChangeShapeType="1"/>
            </p:cNvSpPr>
            <p:nvPr/>
          </p:nvSpPr>
          <p:spPr bwMode="auto">
            <a:xfrm flipH="1" flipV="1">
              <a:off x="2133599" y="2895599"/>
              <a:ext cx="3505199" cy="1219199"/>
            </a:xfrm>
            <a:prstGeom prst="line">
              <a:avLst/>
            </a:prstGeom>
            <a:noFill/>
            <a:ln w="38100">
              <a:solidFill>
                <a:srgbClr val="00B0F0"/>
              </a:solidFill>
              <a:round/>
              <a:headEnd type="triangle" w="med" len="med"/>
              <a:tailEnd/>
            </a:ln>
            <a:effectLst/>
          </p:spPr>
          <p:txBody>
            <a:bodyPr/>
            <a:lstStyle/>
            <a:p>
              <a:endParaRPr lang="en-US" dirty="0"/>
            </a:p>
          </p:txBody>
        </p:sp>
        <p:grpSp>
          <p:nvGrpSpPr>
            <p:cNvPr id="17" name="Group 71"/>
            <p:cNvGrpSpPr/>
            <p:nvPr/>
          </p:nvGrpSpPr>
          <p:grpSpPr>
            <a:xfrm>
              <a:off x="1676401" y="2677886"/>
              <a:ext cx="1447799" cy="1360712"/>
              <a:chOff x="7010401" y="4648200"/>
              <a:chExt cx="1447799" cy="1360712"/>
            </a:xfrm>
          </p:grpSpPr>
          <p:grpSp>
            <p:nvGrpSpPr>
              <p:cNvPr id="18" name="Group 60"/>
              <p:cNvGrpSpPr/>
              <p:nvPr/>
            </p:nvGrpSpPr>
            <p:grpSpPr>
              <a:xfrm>
                <a:off x="7010401" y="4648200"/>
                <a:ext cx="594359" cy="1360712"/>
                <a:chOff x="4267201" y="4343400"/>
                <a:chExt cx="594359" cy="1360712"/>
              </a:xfrm>
            </p:grpSpPr>
            <p:sp>
              <p:nvSpPr>
                <p:cNvPr id="79" name="Line 20"/>
                <p:cNvSpPr>
                  <a:spLocks noChangeShapeType="1"/>
                </p:cNvSpPr>
                <p:nvPr/>
              </p:nvSpPr>
              <p:spPr bwMode="auto">
                <a:xfrm flipV="1">
                  <a:off x="4267201" y="4484913"/>
                  <a:ext cx="457200" cy="1219199"/>
                </a:xfrm>
                <a:prstGeom prst="line">
                  <a:avLst/>
                </a:prstGeom>
                <a:noFill/>
                <a:ln w="38100">
                  <a:solidFill>
                    <a:srgbClr val="00B0F0"/>
                  </a:solidFill>
                  <a:round/>
                  <a:headEnd type="triangle" w="med" len="med"/>
                  <a:tailEnd/>
                </a:ln>
                <a:effectLst/>
              </p:spPr>
              <p:txBody>
                <a:bodyPr/>
                <a:lstStyle/>
                <a:p>
                  <a:endParaRPr lang="en-US" dirty="0"/>
                </a:p>
              </p:txBody>
            </p:sp>
            <p:sp>
              <p:nvSpPr>
                <p:cNvPr id="80" name="Rectangle 9"/>
                <p:cNvSpPr>
                  <a:spLocks noChangeArrowheads="1"/>
                </p:cNvSpPr>
                <p:nvPr/>
              </p:nvSpPr>
              <p:spPr bwMode="auto">
                <a:xfrm>
                  <a:off x="4495800" y="4343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2</a:t>
                  </a:r>
                </a:p>
              </p:txBody>
            </p:sp>
          </p:grpSp>
          <p:sp>
            <p:nvSpPr>
              <p:cNvPr id="78" name="Rectangle 77"/>
              <p:cNvSpPr/>
              <p:nvPr/>
            </p:nvSpPr>
            <p:spPr>
              <a:xfrm>
                <a:off x="7620000" y="4648200"/>
                <a:ext cx="838200" cy="369332"/>
              </a:xfrm>
              <a:prstGeom prst="rect">
                <a:avLst/>
              </a:prstGeom>
            </p:spPr>
            <p:txBody>
              <a:bodyPr wrap="square">
                <a:spAutoFit/>
              </a:bodyPr>
              <a:lstStyle/>
              <a:p>
                <a:r>
                  <a:rPr lang="en-US" dirty="0">
                    <a:solidFill>
                      <a:srgbClr val="0070C0"/>
                    </a:solidFill>
                  </a:rPr>
                  <a:t>Debit</a:t>
                </a:r>
                <a:endParaRPr lang="en-US" dirty="0"/>
              </a:p>
            </p:txBody>
          </p:sp>
        </p:grpSp>
      </p:grpSp>
      <p:grpSp>
        <p:nvGrpSpPr>
          <p:cNvPr id="19" name="Group 80"/>
          <p:cNvGrpSpPr/>
          <p:nvPr/>
        </p:nvGrpSpPr>
        <p:grpSpPr>
          <a:xfrm>
            <a:off x="1931895" y="4285130"/>
            <a:ext cx="4572000" cy="509952"/>
            <a:chOff x="1828800" y="4290648"/>
            <a:chExt cx="4572000" cy="509952"/>
          </a:xfrm>
        </p:grpSpPr>
        <p:cxnSp>
          <p:nvCxnSpPr>
            <p:cNvPr id="82" name="Straight Arrow Connector 81"/>
            <p:cNvCxnSpPr/>
            <p:nvPr/>
          </p:nvCxnSpPr>
          <p:spPr>
            <a:xfrm flipV="1">
              <a:off x="5199530" y="4290648"/>
              <a:ext cx="1201270" cy="304800"/>
            </a:xfrm>
            <a:prstGeom prst="straightConnector1">
              <a:avLst/>
            </a:prstGeom>
            <a:noFill/>
            <a:ln w="38100">
              <a:solidFill>
                <a:srgbClr val="00B0F0"/>
              </a:solidFill>
              <a:round/>
              <a:headEnd type="none" w="med" len="med"/>
              <a:tailEnd type="triangle" w="med" len="med"/>
            </a:ln>
            <a:effectLst/>
          </p:spPr>
        </p:cxnSp>
        <p:grpSp>
          <p:nvGrpSpPr>
            <p:cNvPr id="21" name="Group 90"/>
            <p:cNvGrpSpPr/>
            <p:nvPr/>
          </p:nvGrpSpPr>
          <p:grpSpPr>
            <a:xfrm>
              <a:off x="1828800" y="4290648"/>
              <a:ext cx="4495800" cy="509952"/>
              <a:chOff x="1828800" y="4290648"/>
              <a:chExt cx="4495800" cy="509952"/>
            </a:xfrm>
          </p:grpSpPr>
          <p:cxnSp>
            <p:nvCxnSpPr>
              <p:cNvPr id="84" name="Straight Arrow Connector 83"/>
              <p:cNvCxnSpPr/>
              <p:nvPr/>
            </p:nvCxnSpPr>
            <p:spPr>
              <a:xfrm flipH="1" flipV="1">
                <a:off x="1828800" y="4290648"/>
                <a:ext cx="3352800" cy="357552"/>
              </a:xfrm>
              <a:prstGeom prst="straightConnector1">
                <a:avLst/>
              </a:prstGeom>
              <a:noFill/>
              <a:ln w="38100">
                <a:solidFill>
                  <a:srgbClr val="00B0F0"/>
                </a:solidFill>
                <a:round/>
                <a:headEnd type="none" w="med" len="med"/>
                <a:tailEnd type="triangle" w="med" len="med"/>
              </a:ln>
              <a:effectLst/>
            </p:spPr>
          </p:cxnSp>
          <p:grpSp>
            <p:nvGrpSpPr>
              <p:cNvPr id="22" name="Group 70"/>
              <p:cNvGrpSpPr/>
              <p:nvPr/>
            </p:nvGrpSpPr>
            <p:grpSpPr>
              <a:xfrm>
                <a:off x="5029200" y="4431268"/>
                <a:ext cx="1295400" cy="369332"/>
                <a:chOff x="4038600" y="4419600"/>
                <a:chExt cx="1295400" cy="369332"/>
              </a:xfrm>
            </p:grpSpPr>
            <p:sp>
              <p:nvSpPr>
                <p:cNvPr id="86" name="Rectangle 85"/>
                <p:cNvSpPr/>
                <p:nvPr/>
              </p:nvSpPr>
              <p:spPr>
                <a:xfrm>
                  <a:off x="4419600" y="4419600"/>
                  <a:ext cx="914400" cy="369332"/>
                </a:xfrm>
                <a:prstGeom prst="rect">
                  <a:avLst/>
                </a:prstGeom>
              </p:spPr>
              <p:txBody>
                <a:bodyPr wrap="square">
                  <a:spAutoFit/>
                </a:bodyPr>
                <a:lstStyle/>
                <a:p>
                  <a:r>
                    <a:rPr lang="en-US" dirty="0">
                      <a:solidFill>
                        <a:srgbClr val="0070C0"/>
                      </a:solidFill>
                    </a:rPr>
                    <a:t>Credit</a:t>
                  </a:r>
                  <a:endParaRPr lang="en-US" dirty="0"/>
                </a:p>
              </p:txBody>
            </p:sp>
            <p:sp>
              <p:nvSpPr>
                <p:cNvPr id="87" name="Rectangle 10"/>
                <p:cNvSpPr>
                  <a:spLocks noChangeArrowheads="1"/>
                </p:cNvSpPr>
                <p:nvPr/>
              </p:nvSpPr>
              <p:spPr bwMode="auto">
                <a:xfrm>
                  <a:off x="4038600" y="44196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3</a:t>
                  </a:r>
                </a:p>
              </p:txBody>
            </p:sp>
          </p:grpSp>
        </p:gr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down)">
                                      <p:cBhvr>
                                        <p:cTn id="16" dur="500"/>
                                        <p:tgtEl>
                                          <p:spTgt spid="5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down)">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6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up)">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6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6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up)">
                                      <p:cBhvr>
                                        <p:cTn id="6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1" grpId="0" animBg="1"/>
      <p:bldP spid="52" grpId="0" animBg="1"/>
      <p:bldP spid="60" grpId="0" autoUpdateAnimBg="0"/>
      <p:bldP spid="61" grpId="0" autoUpdateAnimBg="0"/>
      <p:bldP spid="62" grpId="0" autoUpdateAnimBg="0"/>
      <p:bldP spid="63"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descr="C21SE_GJ-003-Page 71-General Journal.jpg"/>
          <p:cNvPicPr>
            <a:picLocks noChangeAspect="1"/>
          </p:cNvPicPr>
          <p:nvPr/>
        </p:nvPicPr>
        <p:blipFill>
          <a:blip r:embed="rId2" cstate="print"/>
          <a:srcRect t="7722"/>
          <a:stretch>
            <a:fillRect/>
          </a:stretch>
        </p:blipFill>
        <p:spPr>
          <a:xfrm>
            <a:off x="457192" y="3039035"/>
            <a:ext cx="6999275" cy="1475156"/>
          </a:xfrm>
          <a:prstGeom prst="rect">
            <a:avLst/>
          </a:prstGeom>
        </p:spPr>
      </p:pic>
      <p:grpSp>
        <p:nvGrpSpPr>
          <p:cNvPr id="4" name="Group 69"/>
          <p:cNvGrpSpPr/>
          <p:nvPr/>
        </p:nvGrpSpPr>
        <p:grpSpPr>
          <a:xfrm>
            <a:off x="4800600" y="3000616"/>
            <a:ext cx="4343400" cy="1037984"/>
            <a:chOff x="1127760" y="2819400"/>
            <a:chExt cx="4343400" cy="1037984"/>
          </a:xfrm>
        </p:grpSpPr>
        <p:sp>
          <p:nvSpPr>
            <p:cNvPr id="72" name="Rectangle 71"/>
            <p:cNvSpPr/>
            <p:nvPr/>
          </p:nvSpPr>
          <p:spPr>
            <a:xfrm>
              <a:off x="4175760" y="2819400"/>
              <a:ext cx="1295400" cy="646331"/>
            </a:xfrm>
            <a:prstGeom prst="rect">
              <a:avLst/>
            </a:prstGeom>
          </p:spPr>
          <p:txBody>
            <a:bodyPr wrap="square">
              <a:spAutoFit/>
            </a:bodyPr>
            <a:lstStyle/>
            <a:p>
              <a:r>
                <a:rPr lang="en-US" dirty="0">
                  <a:solidFill>
                    <a:srgbClr val="0070C0"/>
                  </a:solidFill>
                </a:rPr>
                <a:t>Source Document</a:t>
              </a:r>
              <a:endParaRPr lang="en-US" dirty="0"/>
            </a:p>
          </p:txBody>
        </p:sp>
        <p:grpSp>
          <p:nvGrpSpPr>
            <p:cNvPr id="5" name="Group 54"/>
            <p:cNvGrpSpPr/>
            <p:nvPr/>
          </p:nvGrpSpPr>
          <p:grpSpPr>
            <a:xfrm>
              <a:off x="1127760" y="2819400"/>
              <a:ext cx="3048000" cy="1037984"/>
              <a:chOff x="1127760" y="3048000"/>
              <a:chExt cx="3048000" cy="1037984"/>
            </a:xfrm>
          </p:grpSpPr>
          <p:sp>
            <p:nvSpPr>
              <p:cNvPr id="73" name="Line 20"/>
              <p:cNvSpPr>
                <a:spLocks noChangeShapeType="1"/>
              </p:cNvSpPr>
              <p:nvPr/>
            </p:nvSpPr>
            <p:spPr bwMode="auto">
              <a:xfrm flipV="1">
                <a:off x="1127760" y="3247784"/>
                <a:ext cx="2868705" cy="838200"/>
              </a:xfrm>
              <a:prstGeom prst="line">
                <a:avLst/>
              </a:prstGeom>
              <a:noFill/>
              <a:ln w="38100">
                <a:solidFill>
                  <a:srgbClr val="00B0F0"/>
                </a:solidFill>
                <a:round/>
                <a:headEnd type="triangle" w="med" len="med"/>
                <a:tailEnd/>
              </a:ln>
              <a:effectLst/>
            </p:spPr>
            <p:txBody>
              <a:bodyPr/>
              <a:lstStyle/>
              <a:p>
                <a:endParaRPr lang="en-US" dirty="0"/>
              </a:p>
            </p:txBody>
          </p:sp>
          <p:sp>
            <p:nvSpPr>
              <p:cNvPr id="74" name="Rectangle 9"/>
              <p:cNvSpPr>
                <a:spLocks noChangeArrowheads="1"/>
              </p:cNvSpPr>
              <p:nvPr/>
            </p:nvSpPr>
            <p:spPr bwMode="auto">
              <a:xfrm>
                <a:off x="3810000" y="3048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4</a:t>
                </a:r>
              </a:p>
            </p:txBody>
          </p:sp>
        </p:grpSp>
      </p:grpSp>
      <p:sp>
        <p:nvSpPr>
          <p:cNvPr id="2" name="Title 1"/>
          <p:cNvSpPr>
            <a:spLocks noGrp="1"/>
          </p:cNvSpPr>
          <p:nvPr>
            <p:ph type="title"/>
          </p:nvPr>
        </p:nvSpPr>
        <p:spPr/>
        <p:txBody>
          <a:bodyPr/>
          <a:lstStyle/>
          <a:p>
            <a:r>
              <a:rPr lang="en-US" dirty="0"/>
              <a:t>Sold Services on Account </a:t>
            </a:r>
          </a:p>
        </p:txBody>
      </p:sp>
      <p:sp>
        <p:nvSpPr>
          <p:cNvPr id="3" name="Slide Number Placeholder 2"/>
          <p:cNvSpPr>
            <a:spLocks noGrp="1"/>
          </p:cNvSpPr>
          <p:nvPr>
            <p:ph type="sldNum" sz="quarter" idx="12"/>
          </p:nvPr>
        </p:nvSpPr>
        <p:spPr/>
        <p:txBody>
          <a:bodyPr/>
          <a:lstStyle/>
          <a:p>
            <a:r>
              <a:rPr lang="en-US"/>
              <a:t>SLIDE </a:t>
            </a:r>
            <a:fld id="{FCD2455E-EC1D-45EA-B6B2-90AB88848CFD}" type="slidenum">
              <a:rPr lang="en-US" smtClean="0"/>
              <a:pPr/>
              <a:t>39</a:t>
            </a:fld>
            <a:endParaRPr lang="en-US" dirty="0"/>
          </a:p>
        </p:txBody>
      </p:sp>
      <p:sp>
        <p:nvSpPr>
          <p:cNvPr id="9" name="TextBox 8"/>
          <p:cNvSpPr txBox="1"/>
          <p:nvPr/>
        </p:nvSpPr>
        <p:spPr>
          <a:xfrm>
            <a:off x="457200" y="1447800"/>
            <a:ext cx="4114800" cy="1015663"/>
          </a:xfrm>
          <a:prstGeom prst="rect">
            <a:avLst/>
          </a:prstGeom>
          <a:gradFill flip="none" rotWithShape="1">
            <a:gsLst>
              <a:gs pos="0">
                <a:schemeClr val="bg1"/>
              </a:gs>
              <a:gs pos="50000">
                <a:srgbClr val="CCECFF"/>
              </a:gs>
              <a:gs pos="100000">
                <a:schemeClr val="bg1"/>
              </a:gs>
            </a:gsLst>
            <a:lin ang="10800000" scaled="1"/>
            <a:tileRect/>
          </a:gradFill>
        </p:spPr>
        <p:txBody>
          <a:bodyPr vert="horz" wrap="square" lIns="91440" tIns="45720" rIns="91440" bIns="45720" rtlCol="0" anchor="t" anchorCtr="0">
            <a:spAutoFit/>
          </a:bodyPr>
          <a:lstStyle/>
          <a:p>
            <a:r>
              <a:rPr lang="en-US" sz="2000" dirty="0"/>
              <a:t>January 12. Sold services on account to Main Street Services, $500.00. Sales Invoice No. 1.</a:t>
            </a:r>
          </a:p>
        </p:txBody>
      </p:sp>
      <p:sp>
        <p:nvSpPr>
          <p:cNvPr id="23" name="Down Arrow 22"/>
          <p:cNvSpPr/>
          <p:nvPr/>
        </p:nvSpPr>
        <p:spPr>
          <a:xfrm flipV="1">
            <a:off x="7031915" y="2535220"/>
            <a:ext cx="274320" cy="27432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4" name="Up Arrow 23"/>
          <p:cNvSpPr/>
          <p:nvPr/>
        </p:nvSpPr>
        <p:spPr>
          <a:xfrm>
            <a:off x="5199530" y="1784106"/>
            <a:ext cx="274320" cy="274320"/>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grpSp>
        <p:nvGrpSpPr>
          <p:cNvPr id="6" name="Group 57"/>
          <p:cNvGrpSpPr/>
          <p:nvPr/>
        </p:nvGrpSpPr>
        <p:grpSpPr>
          <a:xfrm>
            <a:off x="4572000" y="1407460"/>
            <a:ext cx="3657600" cy="731520"/>
            <a:chOff x="4572000" y="1539240"/>
            <a:chExt cx="3657600" cy="731520"/>
          </a:xfrm>
        </p:grpSpPr>
        <p:sp>
          <p:nvSpPr>
            <p:cNvPr id="51" name="Rectangle 50"/>
            <p:cNvSpPr/>
            <p:nvPr/>
          </p:nvSpPr>
          <p:spPr>
            <a:xfrm>
              <a:off x="5127375" y="1905000"/>
              <a:ext cx="1264460" cy="365760"/>
            </a:xfrm>
            <a:prstGeom prst="rect">
              <a:avLst/>
            </a:prstGeom>
          </p:spPr>
          <p:txBody>
            <a:bodyPr wrap="square">
              <a:spAutoFit/>
            </a:bodyPr>
            <a:lstStyle/>
            <a:p>
              <a:pPr algn="r"/>
              <a:r>
                <a:rPr lang="en-US" dirty="0"/>
                <a:t>500.00</a:t>
              </a:r>
            </a:p>
          </p:txBody>
        </p:sp>
        <p:grpSp>
          <p:nvGrpSpPr>
            <p:cNvPr id="7" name="Group 56"/>
            <p:cNvGrpSpPr/>
            <p:nvPr/>
          </p:nvGrpSpPr>
          <p:grpSpPr>
            <a:xfrm>
              <a:off x="4572000" y="1539240"/>
              <a:ext cx="3657600" cy="640080"/>
              <a:chOff x="4572000" y="1539240"/>
              <a:chExt cx="3657600" cy="640080"/>
            </a:xfrm>
          </p:grpSpPr>
          <p:sp>
            <p:nvSpPr>
              <p:cNvPr id="50" name="Rectangle 49"/>
              <p:cNvSpPr/>
              <p:nvPr/>
            </p:nvSpPr>
            <p:spPr>
              <a:xfrm>
                <a:off x="4572001" y="1539240"/>
                <a:ext cx="3657599" cy="369332"/>
              </a:xfrm>
              <a:prstGeom prst="rect">
                <a:avLst/>
              </a:prstGeom>
            </p:spPr>
            <p:txBody>
              <a:bodyPr wrap="square">
                <a:spAutoFit/>
              </a:bodyPr>
              <a:lstStyle/>
              <a:p>
                <a:pPr algn="ctr"/>
                <a:r>
                  <a:rPr lang="en-US" dirty="0"/>
                  <a:t>Accounts Rec.—Main Street Services</a:t>
                </a:r>
              </a:p>
            </p:txBody>
          </p:sp>
          <p:cxnSp>
            <p:nvCxnSpPr>
              <p:cNvPr id="53" name="Straight Connector 52"/>
              <p:cNvCxnSpPr/>
              <p:nvPr/>
            </p:nvCxnSpPr>
            <p:spPr>
              <a:xfrm>
                <a:off x="6400800" y="1905000"/>
                <a:ext cx="0" cy="274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4572000" y="1891546"/>
                <a:ext cx="3657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2" name="TextBox 51"/>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LO7</a:t>
            </a:r>
            <a:endParaRPr lang="en-US" dirty="0"/>
          </a:p>
        </p:txBody>
      </p:sp>
      <p:sp>
        <p:nvSpPr>
          <p:cNvPr id="55" name="Flowchart: Delay 54"/>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6" name="TextBox 55"/>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3-3</a:t>
            </a:r>
          </a:p>
        </p:txBody>
      </p:sp>
      <p:sp>
        <p:nvSpPr>
          <p:cNvPr id="61" name="Rectangle 29"/>
          <p:cNvSpPr>
            <a:spLocks noChangeArrowheads="1"/>
          </p:cNvSpPr>
          <p:nvPr/>
        </p:nvSpPr>
        <p:spPr bwMode="auto">
          <a:xfrm>
            <a:off x="548640" y="4887686"/>
            <a:ext cx="8229600" cy="646331"/>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2.	</a:t>
            </a:r>
            <a:r>
              <a:rPr lang="en-US" dirty="0"/>
              <a:t>Write the abbreviated title of the account debited in the Account Title column. Write the debit amount in the Debit column.</a:t>
            </a:r>
          </a:p>
        </p:txBody>
      </p:sp>
      <p:sp>
        <p:nvSpPr>
          <p:cNvPr id="62" name="Rectangle 27"/>
          <p:cNvSpPr>
            <a:spLocks noChangeArrowheads="1"/>
          </p:cNvSpPr>
          <p:nvPr/>
        </p:nvSpPr>
        <p:spPr bwMode="auto">
          <a:xfrm>
            <a:off x="548640" y="4572000"/>
            <a:ext cx="8229600" cy="369332"/>
          </a:xfrm>
          <a:prstGeom prst="rect">
            <a:avLst/>
          </a:prstGeom>
          <a:noFill/>
          <a:ln w="9525">
            <a:noFill/>
            <a:miter lim="800000"/>
            <a:headEnd/>
            <a:tailEnd/>
          </a:ln>
          <a:effectLst/>
        </p:spPr>
        <p:txBody>
          <a:bodyPr wrap="square">
            <a:spAutoFit/>
          </a:bodyPr>
          <a:lstStyle/>
          <a:p>
            <a:pPr marL="342900" indent="-342900">
              <a:spcBef>
                <a:spcPct val="20000"/>
              </a:spcBef>
              <a:buClr>
                <a:schemeClr val="accent2"/>
              </a:buClr>
              <a:buFont typeface="Wingdings" pitchFamily="2" charset="2"/>
              <a:buNone/>
            </a:pPr>
            <a:r>
              <a:rPr lang="en-US" b="1" dirty="0">
                <a:solidFill>
                  <a:srgbClr val="FF0000"/>
                </a:solidFill>
                <a:effectLst>
                  <a:outerShdw blurRad="38100" dist="38100" dir="2700000" algn="tl">
                    <a:srgbClr val="000000">
                      <a:alpha val="43137"/>
                    </a:srgbClr>
                  </a:outerShdw>
                </a:effectLst>
              </a:rPr>
              <a:t>1.	</a:t>
            </a:r>
            <a:r>
              <a:rPr lang="en-US" dirty="0"/>
              <a:t>Write the date in the Date column.</a:t>
            </a:r>
          </a:p>
        </p:txBody>
      </p:sp>
      <p:sp>
        <p:nvSpPr>
          <p:cNvPr id="63" name="Rectangle 30"/>
          <p:cNvSpPr>
            <a:spLocks noChangeArrowheads="1"/>
          </p:cNvSpPr>
          <p:nvPr/>
        </p:nvSpPr>
        <p:spPr bwMode="auto">
          <a:xfrm>
            <a:off x="548640" y="5428116"/>
            <a:ext cx="8595360" cy="646331"/>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3.	</a:t>
            </a:r>
            <a:r>
              <a:rPr lang="en-US" dirty="0"/>
              <a:t>On the next line, indented about one centimeter, write the title of the account credited in the Account Title column. Write the credit amount in the Credit column.</a:t>
            </a:r>
          </a:p>
        </p:txBody>
      </p:sp>
      <p:sp>
        <p:nvSpPr>
          <p:cNvPr id="64" name="Rectangle 30"/>
          <p:cNvSpPr>
            <a:spLocks noChangeArrowheads="1"/>
          </p:cNvSpPr>
          <p:nvPr/>
        </p:nvSpPr>
        <p:spPr bwMode="auto">
          <a:xfrm>
            <a:off x="548640" y="6000690"/>
            <a:ext cx="8229600" cy="369332"/>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4.	</a:t>
            </a:r>
            <a:r>
              <a:rPr lang="en-US" dirty="0"/>
              <a:t>Write the source document number in the Doc. No. column.</a:t>
            </a:r>
          </a:p>
        </p:txBody>
      </p:sp>
      <p:grpSp>
        <p:nvGrpSpPr>
          <p:cNvPr id="8" name="Group 64"/>
          <p:cNvGrpSpPr/>
          <p:nvPr/>
        </p:nvGrpSpPr>
        <p:grpSpPr>
          <a:xfrm>
            <a:off x="304800" y="2677888"/>
            <a:ext cx="1273628" cy="1284512"/>
            <a:chOff x="1012372" y="2819400"/>
            <a:chExt cx="1273628" cy="1284512"/>
          </a:xfrm>
        </p:grpSpPr>
        <p:grpSp>
          <p:nvGrpSpPr>
            <p:cNvPr id="10" name="Group 51"/>
            <p:cNvGrpSpPr/>
            <p:nvPr/>
          </p:nvGrpSpPr>
          <p:grpSpPr>
            <a:xfrm>
              <a:off x="1012372" y="2819400"/>
              <a:ext cx="838200" cy="1284512"/>
              <a:chOff x="1088572" y="2438400"/>
              <a:chExt cx="838200" cy="1284512"/>
            </a:xfrm>
          </p:grpSpPr>
          <p:cxnSp>
            <p:nvCxnSpPr>
              <p:cNvPr id="68" name="Straight Arrow Connector 67"/>
              <p:cNvCxnSpPr/>
              <p:nvPr/>
            </p:nvCxnSpPr>
            <p:spPr>
              <a:xfrm>
                <a:off x="1281312" y="2638184"/>
                <a:ext cx="645460" cy="1084728"/>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Rectangle 7"/>
              <p:cNvSpPr>
                <a:spLocks noChangeArrowheads="1"/>
              </p:cNvSpPr>
              <p:nvPr/>
            </p:nvSpPr>
            <p:spPr bwMode="auto">
              <a:xfrm>
                <a:off x="1088572" y="2438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1</a:t>
                </a:r>
              </a:p>
            </p:txBody>
          </p:sp>
        </p:grpSp>
        <p:sp>
          <p:nvSpPr>
            <p:cNvPr id="67" name="Rectangle 66"/>
            <p:cNvSpPr/>
            <p:nvPr/>
          </p:nvSpPr>
          <p:spPr>
            <a:xfrm>
              <a:off x="1371600" y="2819400"/>
              <a:ext cx="914400" cy="369332"/>
            </a:xfrm>
            <a:prstGeom prst="rect">
              <a:avLst/>
            </a:prstGeom>
          </p:spPr>
          <p:txBody>
            <a:bodyPr wrap="square">
              <a:spAutoFit/>
            </a:bodyPr>
            <a:lstStyle/>
            <a:p>
              <a:r>
                <a:rPr lang="en-US" dirty="0">
                  <a:solidFill>
                    <a:srgbClr val="0070C0"/>
                  </a:solidFill>
                </a:rPr>
                <a:t>Date</a:t>
              </a:r>
              <a:endParaRPr lang="en-US" dirty="0"/>
            </a:p>
          </p:txBody>
        </p:sp>
      </p:grpSp>
      <p:grpSp>
        <p:nvGrpSpPr>
          <p:cNvPr id="11" name="Group 74"/>
          <p:cNvGrpSpPr/>
          <p:nvPr/>
        </p:nvGrpSpPr>
        <p:grpSpPr>
          <a:xfrm>
            <a:off x="1676400" y="2667000"/>
            <a:ext cx="3962400" cy="1398494"/>
            <a:chOff x="1752600" y="2666998"/>
            <a:chExt cx="3962400" cy="1398494"/>
          </a:xfrm>
        </p:grpSpPr>
        <p:sp>
          <p:nvSpPr>
            <p:cNvPr id="76" name="Line 20"/>
            <p:cNvSpPr>
              <a:spLocks noChangeShapeType="1"/>
            </p:cNvSpPr>
            <p:nvPr/>
          </p:nvSpPr>
          <p:spPr bwMode="auto">
            <a:xfrm flipH="1" flipV="1">
              <a:off x="2057400" y="2819398"/>
              <a:ext cx="3657600" cy="1246094"/>
            </a:xfrm>
            <a:prstGeom prst="line">
              <a:avLst/>
            </a:prstGeom>
            <a:noFill/>
            <a:ln w="38100">
              <a:solidFill>
                <a:srgbClr val="00B0F0"/>
              </a:solidFill>
              <a:round/>
              <a:headEnd type="triangle" w="med" len="med"/>
              <a:tailEnd/>
            </a:ln>
            <a:effectLst/>
          </p:spPr>
          <p:txBody>
            <a:bodyPr/>
            <a:lstStyle/>
            <a:p>
              <a:endParaRPr lang="en-US" dirty="0"/>
            </a:p>
          </p:txBody>
        </p:sp>
        <p:grpSp>
          <p:nvGrpSpPr>
            <p:cNvPr id="12" name="Group 71"/>
            <p:cNvGrpSpPr/>
            <p:nvPr/>
          </p:nvGrpSpPr>
          <p:grpSpPr>
            <a:xfrm>
              <a:off x="1752600" y="2666998"/>
              <a:ext cx="1447800" cy="1295398"/>
              <a:chOff x="7086600" y="4637312"/>
              <a:chExt cx="1447800" cy="1295398"/>
            </a:xfrm>
          </p:grpSpPr>
          <p:grpSp>
            <p:nvGrpSpPr>
              <p:cNvPr id="13" name="Group 60"/>
              <p:cNvGrpSpPr/>
              <p:nvPr/>
            </p:nvGrpSpPr>
            <p:grpSpPr>
              <a:xfrm>
                <a:off x="7086600" y="4648200"/>
                <a:ext cx="518160" cy="1284510"/>
                <a:chOff x="4343400" y="4343400"/>
                <a:chExt cx="518160" cy="1284510"/>
              </a:xfrm>
            </p:grpSpPr>
            <p:sp>
              <p:nvSpPr>
                <p:cNvPr id="80" name="Line 20"/>
                <p:cNvSpPr>
                  <a:spLocks noChangeShapeType="1"/>
                </p:cNvSpPr>
                <p:nvPr/>
              </p:nvSpPr>
              <p:spPr bwMode="auto">
                <a:xfrm flipV="1">
                  <a:off x="4343400" y="4484911"/>
                  <a:ext cx="381000" cy="1142999"/>
                </a:xfrm>
                <a:prstGeom prst="line">
                  <a:avLst/>
                </a:prstGeom>
                <a:noFill/>
                <a:ln w="38100">
                  <a:solidFill>
                    <a:srgbClr val="00B0F0"/>
                  </a:solidFill>
                  <a:round/>
                  <a:headEnd type="triangle" w="med" len="med"/>
                  <a:tailEnd/>
                </a:ln>
                <a:effectLst/>
              </p:spPr>
              <p:txBody>
                <a:bodyPr/>
                <a:lstStyle/>
                <a:p>
                  <a:endParaRPr lang="en-US" dirty="0"/>
                </a:p>
              </p:txBody>
            </p:sp>
            <p:sp>
              <p:nvSpPr>
                <p:cNvPr id="81" name="Rectangle 9"/>
                <p:cNvSpPr>
                  <a:spLocks noChangeArrowheads="1"/>
                </p:cNvSpPr>
                <p:nvPr/>
              </p:nvSpPr>
              <p:spPr bwMode="auto">
                <a:xfrm>
                  <a:off x="4495800" y="4343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2</a:t>
                  </a:r>
                </a:p>
              </p:txBody>
            </p:sp>
          </p:grpSp>
          <p:sp>
            <p:nvSpPr>
              <p:cNvPr id="79" name="Rectangle 78"/>
              <p:cNvSpPr/>
              <p:nvPr/>
            </p:nvSpPr>
            <p:spPr>
              <a:xfrm>
                <a:off x="7696200" y="4637312"/>
                <a:ext cx="838200" cy="369332"/>
              </a:xfrm>
              <a:prstGeom prst="rect">
                <a:avLst/>
              </a:prstGeom>
            </p:spPr>
            <p:txBody>
              <a:bodyPr wrap="square">
                <a:spAutoFit/>
              </a:bodyPr>
              <a:lstStyle/>
              <a:p>
                <a:r>
                  <a:rPr lang="en-US" dirty="0">
                    <a:solidFill>
                      <a:srgbClr val="0070C0"/>
                    </a:solidFill>
                  </a:rPr>
                  <a:t>Debit</a:t>
                </a:r>
                <a:endParaRPr lang="en-US" dirty="0"/>
              </a:p>
            </p:txBody>
          </p:sp>
        </p:grpSp>
      </p:grpSp>
      <p:grpSp>
        <p:nvGrpSpPr>
          <p:cNvPr id="14" name="Group 81"/>
          <p:cNvGrpSpPr/>
          <p:nvPr/>
        </p:nvGrpSpPr>
        <p:grpSpPr>
          <a:xfrm>
            <a:off x="1990165" y="4334435"/>
            <a:ext cx="4572000" cy="542365"/>
            <a:chOff x="1828800" y="4290648"/>
            <a:chExt cx="4572000" cy="542365"/>
          </a:xfrm>
        </p:grpSpPr>
        <p:cxnSp>
          <p:nvCxnSpPr>
            <p:cNvPr id="83" name="Straight Arrow Connector 82"/>
            <p:cNvCxnSpPr/>
            <p:nvPr/>
          </p:nvCxnSpPr>
          <p:spPr>
            <a:xfrm flipV="1">
              <a:off x="5230905" y="4290648"/>
              <a:ext cx="1169895" cy="363070"/>
            </a:xfrm>
            <a:prstGeom prst="straightConnector1">
              <a:avLst/>
            </a:prstGeom>
            <a:noFill/>
            <a:ln w="38100">
              <a:solidFill>
                <a:srgbClr val="00B0F0"/>
              </a:solidFill>
              <a:round/>
              <a:headEnd type="none" w="med" len="med"/>
              <a:tailEnd type="triangle" w="med" len="med"/>
            </a:ln>
            <a:effectLst/>
          </p:spPr>
        </p:cxnSp>
        <p:grpSp>
          <p:nvGrpSpPr>
            <p:cNvPr id="15" name="Group 90"/>
            <p:cNvGrpSpPr/>
            <p:nvPr/>
          </p:nvGrpSpPr>
          <p:grpSpPr>
            <a:xfrm>
              <a:off x="1828800" y="4290648"/>
              <a:ext cx="4563035" cy="542365"/>
              <a:chOff x="1828800" y="4290648"/>
              <a:chExt cx="4563035" cy="542365"/>
            </a:xfrm>
          </p:grpSpPr>
          <p:cxnSp>
            <p:nvCxnSpPr>
              <p:cNvPr id="85" name="Straight Arrow Connector 84"/>
              <p:cNvCxnSpPr/>
              <p:nvPr/>
            </p:nvCxnSpPr>
            <p:spPr>
              <a:xfrm flipH="1" flipV="1">
                <a:off x="1828800" y="4290648"/>
                <a:ext cx="3352800" cy="357552"/>
              </a:xfrm>
              <a:prstGeom prst="straightConnector1">
                <a:avLst/>
              </a:prstGeom>
              <a:noFill/>
              <a:ln w="38100">
                <a:solidFill>
                  <a:srgbClr val="00B0F0"/>
                </a:solidFill>
                <a:round/>
                <a:headEnd type="none" w="med" len="med"/>
                <a:tailEnd type="triangle" w="med" len="med"/>
              </a:ln>
              <a:effectLst/>
            </p:spPr>
          </p:cxnSp>
          <p:grpSp>
            <p:nvGrpSpPr>
              <p:cNvPr id="16" name="Group 70"/>
              <p:cNvGrpSpPr/>
              <p:nvPr/>
            </p:nvGrpSpPr>
            <p:grpSpPr>
              <a:xfrm>
                <a:off x="5029200" y="4431268"/>
                <a:ext cx="1362635" cy="401745"/>
                <a:chOff x="4038600" y="4419600"/>
                <a:chExt cx="1362635" cy="401745"/>
              </a:xfrm>
            </p:grpSpPr>
            <p:sp>
              <p:nvSpPr>
                <p:cNvPr id="87" name="Rectangle 86"/>
                <p:cNvSpPr/>
                <p:nvPr/>
              </p:nvSpPr>
              <p:spPr>
                <a:xfrm>
                  <a:off x="4486835" y="4452013"/>
                  <a:ext cx="914400" cy="369332"/>
                </a:xfrm>
                <a:prstGeom prst="rect">
                  <a:avLst/>
                </a:prstGeom>
              </p:spPr>
              <p:txBody>
                <a:bodyPr wrap="square">
                  <a:spAutoFit/>
                </a:bodyPr>
                <a:lstStyle/>
                <a:p>
                  <a:r>
                    <a:rPr lang="en-US" dirty="0">
                      <a:solidFill>
                        <a:srgbClr val="0070C0"/>
                      </a:solidFill>
                    </a:rPr>
                    <a:t>Credit</a:t>
                  </a:r>
                  <a:endParaRPr lang="en-US" dirty="0"/>
                </a:p>
              </p:txBody>
            </p:sp>
            <p:sp>
              <p:nvSpPr>
                <p:cNvPr id="88" name="Rectangle 10"/>
                <p:cNvSpPr>
                  <a:spLocks noChangeArrowheads="1"/>
                </p:cNvSpPr>
                <p:nvPr/>
              </p:nvSpPr>
              <p:spPr bwMode="auto">
                <a:xfrm>
                  <a:off x="4038600" y="44196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3</a:t>
                  </a:r>
                </a:p>
              </p:txBody>
            </p:sp>
          </p:grpSp>
        </p:grpSp>
      </p:grpSp>
      <p:grpSp>
        <p:nvGrpSpPr>
          <p:cNvPr id="17" name="Group 16"/>
          <p:cNvGrpSpPr/>
          <p:nvPr/>
        </p:nvGrpSpPr>
        <p:grpSpPr>
          <a:xfrm>
            <a:off x="4572000" y="2154220"/>
            <a:ext cx="3657600" cy="718066"/>
            <a:chOff x="4993849" y="2667000"/>
            <a:chExt cx="3657600" cy="718066"/>
          </a:xfrm>
        </p:grpSpPr>
        <p:sp>
          <p:nvSpPr>
            <p:cNvPr id="19" name="Rectangle 18"/>
            <p:cNvSpPr/>
            <p:nvPr/>
          </p:nvSpPr>
          <p:spPr>
            <a:xfrm>
              <a:off x="7356049" y="3019306"/>
              <a:ext cx="1264460" cy="365760"/>
            </a:xfrm>
            <a:prstGeom prst="rect">
              <a:avLst/>
            </a:prstGeom>
          </p:spPr>
          <p:txBody>
            <a:bodyPr wrap="square">
              <a:spAutoFit/>
            </a:bodyPr>
            <a:lstStyle/>
            <a:p>
              <a:pPr algn="r"/>
              <a:r>
                <a:rPr lang="en-US" dirty="0"/>
                <a:t>500.00</a:t>
              </a:r>
            </a:p>
          </p:txBody>
        </p:sp>
        <p:grpSp>
          <p:nvGrpSpPr>
            <p:cNvPr id="18" name="Group 55"/>
            <p:cNvGrpSpPr/>
            <p:nvPr/>
          </p:nvGrpSpPr>
          <p:grpSpPr>
            <a:xfrm>
              <a:off x="4993849" y="2667000"/>
              <a:ext cx="3657600" cy="626626"/>
              <a:chOff x="4993849" y="2667000"/>
              <a:chExt cx="3657600" cy="626626"/>
            </a:xfrm>
          </p:grpSpPr>
          <p:sp>
            <p:nvSpPr>
              <p:cNvPr id="20" name="Rectangle 19"/>
              <p:cNvSpPr/>
              <p:nvPr/>
            </p:nvSpPr>
            <p:spPr>
              <a:xfrm>
                <a:off x="5374849" y="2667000"/>
                <a:ext cx="2871269" cy="369332"/>
              </a:xfrm>
              <a:prstGeom prst="rect">
                <a:avLst/>
              </a:prstGeom>
            </p:spPr>
            <p:txBody>
              <a:bodyPr wrap="square">
                <a:spAutoFit/>
              </a:bodyPr>
              <a:lstStyle/>
              <a:p>
                <a:pPr algn="ctr"/>
                <a:r>
                  <a:rPr lang="en-US" dirty="0"/>
                  <a:t>Sales</a:t>
                </a:r>
              </a:p>
            </p:txBody>
          </p:sp>
          <p:cxnSp>
            <p:nvCxnSpPr>
              <p:cNvPr id="21" name="Straight Connector 20"/>
              <p:cNvCxnSpPr/>
              <p:nvPr/>
            </p:nvCxnSpPr>
            <p:spPr>
              <a:xfrm flipH="1">
                <a:off x="4993849" y="3019306"/>
                <a:ext cx="3657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822649" y="3019306"/>
                <a:ext cx="0" cy="274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6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6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6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up)">
                                      <p:cBhvr>
                                        <p:cTn id="6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animBg="1"/>
      <p:bldP spid="24" grpId="0" animBg="1"/>
      <p:bldP spid="61" grpId="0" autoUpdateAnimBg="0"/>
      <p:bldP spid="62" grpId="0" autoUpdateAnimBg="0"/>
      <p:bldP spid="63" grpId="0" autoUpdateAnimBg="0"/>
      <p:bldP spid="64"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 General Journal</a:t>
            </a:r>
          </a:p>
        </p:txBody>
      </p:sp>
      <p:sp>
        <p:nvSpPr>
          <p:cNvPr id="9" name="Content Placeholder 8"/>
          <p:cNvSpPr>
            <a:spLocks noGrp="1"/>
          </p:cNvSpPr>
          <p:nvPr>
            <p:ph idx="1"/>
          </p:nvPr>
        </p:nvSpPr>
        <p:spPr/>
        <p:txBody>
          <a:bodyPr/>
          <a:lstStyle/>
          <a:p>
            <a:r>
              <a:rPr lang="en-US" dirty="0"/>
              <a:t>Accuracy</a:t>
            </a:r>
          </a:p>
          <a:p>
            <a:r>
              <a:rPr lang="en-US" dirty="0"/>
              <a:t>Chronological record</a:t>
            </a:r>
          </a:p>
          <a:p>
            <a:r>
              <a:rPr lang="en-US" dirty="0"/>
              <a:t>Double-entry accounting</a:t>
            </a:r>
          </a:p>
          <a:p>
            <a:pPr lvl="1"/>
            <a:r>
              <a:rPr lang="en-US" dirty="0"/>
              <a:t>Information for each transaction recorded in a journal is called an </a:t>
            </a:r>
            <a:r>
              <a:rPr lang="en-US" b="1" dirty="0">
                <a:solidFill>
                  <a:srgbClr val="0070C0"/>
                </a:solidFill>
              </a:rPr>
              <a:t>entry</a:t>
            </a:r>
            <a:r>
              <a:rPr lang="en-US" dirty="0"/>
              <a:t>. </a:t>
            </a:r>
          </a:p>
          <a:p>
            <a:pPr lvl="1"/>
            <a:r>
              <a:rPr lang="en-US" dirty="0"/>
              <a:t>The recording of debit and credit parts of a transaction is called </a:t>
            </a:r>
            <a:r>
              <a:rPr lang="en-US" b="1" dirty="0">
                <a:solidFill>
                  <a:srgbClr val="0070C0"/>
                </a:solidFill>
              </a:rPr>
              <a:t>double-entry accounting</a:t>
            </a:r>
            <a:r>
              <a:rPr lang="en-US" dirty="0"/>
              <a:t>.</a:t>
            </a:r>
          </a:p>
        </p:txBody>
      </p:sp>
      <p:sp>
        <p:nvSpPr>
          <p:cNvPr id="3" name="Slide Number Placeholder 2"/>
          <p:cNvSpPr>
            <a:spLocks noGrp="1"/>
          </p:cNvSpPr>
          <p:nvPr>
            <p:ph type="sldNum" sz="quarter" idx="12"/>
          </p:nvPr>
        </p:nvSpPr>
        <p:spPr/>
        <p:txBody>
          <a:bodyPr/>
          <a:lstStyle/>
          <a:p>
            <a:r>
              <a:rPr lang="en-US"/>
              <a:t>SLIDE </a:t>
            </a:r>
            <a:fld id="{FCD2455E-EC1D-45EA-B6B2-90AB88848CFD}" type="slidenum">
              <a:rPr lang="en-US" smtClean="0"/>
              <a:pPr/>
              <a:t>4</a:t>
            </a:fld>
            <a:endParaRPr lang="en-US" dirty="0"/>
          </a:p>
        </p:txBody>
      </p:sp>
      <p:sp>
        <p:nvSpPr>
          <p:cNvPr id="12" name="TextBox 11"/>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LO1</a:t>
            </a:r>
            <a:endParaRPr lang="en-US" dirty="0"/>
          </a:p>
        </p:txBody>
      </p:sp>
      <p:grpSp>
        <p:nvGrpSpPr>
          <p:cNvPr id="13" name="Group 12"/>
          <p:cNvGrpSpPr/>
          <p:nvPr/>
        </p:nvGrpSpPr>
        <p:grpSpPr>
          <a:xfrm>
            <a:off x="7879080" y="0"/>
            <a:ext cx="1188720" cy="381000"/>
            <a:chOff x="7879080" y="0"/>
            <a:chExt cx="1188720" cy="381000"/>
          </a:xfrm>
        </p:grpSpPr>
        <p:sp>
          <p:nvSpPr>
            <p:cNvPr id="14" name="Flowchart: Delay 13"/>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5" name="TextBox 14"/>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3-1</a:t>
              </a:r>
            </a:p>
          </p:txBody>
        </p:sp>
      </p:grpSp>
    </p:spTree>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C21SE_GJ-003-Page 72-General Journal.jpg"/>
          <p:cNvPicPr>
            <a:picLocks noChangeAspect="1"/>
          </p:cNvPicPr>
          <p:nvPr/>
        </p:nvPicPr>
        <p:blipFill>
          <a:blip r:embed="rId2" cstate="print"/>
          <a:srcRect b="45333"/>
          <a:stretch>
            <a:fillRect/>
          </a:stretch>
        </p:blipFill>
        <p:spPr>
          <a:xfrm>
            <a:off x="457200" y="3017516"/>
            <a:ext cx="6400800" cy="1384856"/>
          </a:xfrm>
          <a:prstGeom prst="rect">
            <a:avLst/>
          </a:prstGeom>
        </p:spPr>
      </p:pic>
      <p:grpSp>
        <p:nvGrpSpPr>
          <p:cNvPr id="4" name="Group 66"/>
          <p:cNvGrpSpPr/>
          <p:nvPr/>
        </p:nvGrpSpPr>
        <p:grpSpPr>
          <a:xfrm>
            <a:off x="4419600" y="3000616"/>
            <a:ext cx="4114800" cy="1037984"/>
            <a:chOff x="1280160" y="2819400"/>
            <a:chExt cx="4114800" cy="1037984"/>
          </a:xfrm>
        </p:grpSpPr>
        <p:grpSp>
          <p:nvGrpSpPr>
            <p:cNvPr id="5" name="Group 54"/>
            <p:cNvGrpSpPr/>
            <p:nvPr/>
          </p:nvGrpSpPr>
          <p:grpSpPr>
            <a:xfrm>
              <a:off x="1280160" y="2819400"/>
              <a:ext cx="2895600" cy="1037984"/>
              <a:chOff x="1280160" y="3048000"/>
              <a:chExt cx="2895600" cy="1037984"/>
            </a:xfrm>
          </p:grpSpPr>
          <p:sp>
            <p:nvSpPr>
              <p:cNvPr id="70" name="Line 20"/>
              <p:cNvSpPr>
                <a:spLocks noChangeShapeType="1"/>
              </p:cNvSpPr>
              <p:nvPr/>
            </p:nvSpPr>
            <p:spPr bwMode="auto">
              <a:xfrm flipV="1">
                <a:off x="1280160" y="3247784"/>
                <a:ext cx="2716305" cy="838200"/>
              </a:xfrm>
              <a:prstGeom prst="line">
                <a:avLst/>
              </a:prstGeom>
              <a:noFill/>
              <a:ln w="38100">
                <a:solidFill>
                  <a:srgbClr val="00B0F0"/>
                </a:solidFill>
                <a:round/>
                <a:headEnd type="triangle" w="med" len="med"/>
                <a:tailEnd/>
              </a:ln>
              <a:effectLst/>
            </p:spPr>
            <p:txBody>
              <a:bodyPr/>
              <a:lstStyle/>
              <a:p>
                <a:endParaRPr lang="en-US" dirty="0"/>
              </a:p>
            </p:txBody>
          </p:sp>
          <p:sp>
            <p:nvSpPr>
              <p:cNvPr id="71" name="Rectangle 9"/>
              <p:cNvSpPr>
                <a:spLocks noChangeArrowheads="1"/>
              </p:cNvSpPr>
              <p:nvPr/>
            </p:nvSpPr>
            <p:spPr bwMode="auto">
              <a:xfrm>
                <a:off x="3810000" y="3048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4</a:t>
                </a:r>
              </a:p>
            </p:txBody>
          </p:sp>
        </p:grpSp>
        <p:sp>
          <p:nvSpPr>
            <p:cNvPr id="69" name="Rectangle 68"/>
            <p:cNvSpPr/>
            <p:nvPr/>
          </p:nvSpPr>
          <p:spPr>
            <a:xfrm>
              <a:off x="4175760" y="2819400"/>
              <a:ext cx="1219200" cy="646331"/>
            </a:xfrm>
            <a:prstGeom prst="rect">
              <a:avLst/>
            </a:prstGeom>
          </p:spPr>
          <p:txBody>
            <a:bodyPr wrap="square">
              <a:spAutoFit/>
            </a:bodyPr>
            <a:lstStyle/>
            <a:p>
              <a:r>
                <a:rPr lang="en-US" dirty="0">
                  <a:solidFill>
                    <a:srgbClr val="0070C0"/>
                  </a:solidFill>
                </a:rPr>
                <a:t>Source Document</a:t>
              </a:r>
              <a:endParaRPr lang="en-US" dirty="0"/>
            </a:p>
          </p:txBody>
        </p:sp>
      </p:grpSp>
      <p:sp>
        <p:nvSpPr>
          <p:cNvPr id="2" name="Title 1"/>
          <p:cNvSpPr>
            <a:spLocks noGrp="1"/>
          </p:cNvSpPr>
          <p:nvPr>
            <p:ph type="title"/>
          </p:nvPr>
        </p:nvSpPr>
        <p:spPr/>
        <p:txBody>
          <a:bodyPr/>
          <a:lstStyle/>
          <a:p>
            <a:r>
              <a:rPr lang="en-US"/>
              <a:t>Paid Cash for an Expense</a:t>
            </a:r>
            <a:endParaRPr lang="en-US" dirty="0"/>
          </a:p>
        </p:txBody>
      </p:sp>
      <p:sp>
        <p:nvSpPr>
          <p:cNvPr id="3" name="Slide Number Placeholder 2"/>
          <p:cNvSpPr>
            <a:spLocks noGrp="1"/>
          </p:cNvSpPr>
          <p:nvPr>
            <p:ph type="sldNum" sz="quarter" idx="12"/>
          </p:nvPr>
        </p:nvSpPr>
        <p:spPr/>
        <p:txBody>
          <a:bodyPr/>
          <a:lstStyle/>
          <a:p>
            <a:r>
              <a:rPr lang="en-US"/>
              <a:t>SLIDE </a:t>
            </a:r>
            <a:fld id="{FCD2455E-EC1D-45EA-B6B2-90AB88848CFD}" type="slidenum">
              <a:rPr lang="en-US" smtClean="0"/>
              <a:pPr/>
              <a:t>40</a:t>
            </a:fld>
            <a:endParaRPr lang="en-US" dirty="0"/>
          </a:p>
        </p:txBody>
      </p:sp>
      <p:sp>
        <p:nvSpPr>
          <p:cNvPr id="10" name="TextBox 9"/>
          <p:cNvSpPr txBox="1"/>
          <p:nvPr/>
        </p:nvSpPr>
        <p:spPr>
          <a:xfrm>
            <a:off x="457200" y="1447800"/>
            <a:ext cx="4572000" cy="1015663"/>
          </a:xfrm>
          <a:prstGeom prst="rect">
            <a:avLst/>
          </a:prstGeom>
          <a:gradFill flip="none" rotWithShape="1">
            <a:gsLst>
              <a:gs pos="0">
                <a:schemeClr val="bg1"/>
              </a:gs>
              <a:gs pos="50000">
                <a:srgbClr val="CCECFF"/>
              </a:gs>
              <a:gs pos="100000">
                <a:schemeClr val="bg1"/>
              </a:gs>
            </a:gsLst>
            <a:lin ang="10800000" scaled="1"/>
            <a:tileRect/>
          </a:gradFill>
        </p:spPr>
        <p:txBody>
          <a:bodyPr vert="horz" wrap="square" lIns="91440" tIns="45720" rIns="91440" bIns="45720" rtlCol="0" anchor="t" anchorCtr="0">
            <a:spAutoFit/>
          </a:bodyPr>
          <a:lstStyle/>
          <a:p>
            <a:r>
              <a:rPr lang="en-US" sz="2000" dirty="0"/>
              <a:t>January 12. Paid cash for communications bill including cell phone and Internet service, $80.00. Check No. 4.</a:t>
            </a:r>
          </a:p>
        </p:txBody>
      </p:sp>
      <p:grpSp>
        <p:nvGrpSpPr>
          <p:cNvPr id="6" name="Group 11"/>
          <p:cNvGrpSpPr/>
          <p:nvPr/>
        </p:nvGrpSpPr>
        <p:grpSpPr>
          <a:xfrm>
            <a:off x="5257800" y="1371600"/>
            <a:ext cx="2871269" cy="714494"/>
            <a:chOff x="5679649" y="1676400"/>
            <a:chExt cx="2871269" cy="714494"/>
          </a:xfrm>
        </p:grpSpPr>
        <p:sp>
          <p:nvSpPr>
            <p:cNvPr id="14" name="Rectangle 13"/>
            <p:cNvSpPr/>
            <p:nvPr/>
          </p:nvSpPr>
          <p:spPr>
            <a:xfrm>
              <a:off x="5862989" y="2025134"/>
              <a:ext cx="1264460" cy="365760"/>
            </a:xfrm>
            <a:prstGeom prst="rect">
              <a:avLst/>
            </a:prstGeom>
          </p:spPr>
          <p:txBody>
            <a:bodyPr wrap="square">
              <a:spAutoFit/>
            </a:bodyPr>
            <a:lstStyle/>
            <a:p>
              <a:pPr algn="r"/>
              <a:r>
                <a:rPr lang="en-US" dirty="0"/>
                <a:t>80.00</a:t>
              </a:r>
            </a:p>
          </p:txBody>
        </p:sp>
        <p:grpSp>
          <p:nvGrpSpPr>
            <p:cNvPr id="7" name="Group 53"/>
            <p:cNvGrpSpPr/>
            <p:nvPr/>
          </p:nvGrpSpPr>
          <p:grpSpPr>
            <a:xfrm>
              <a:off x="5679649" y="1676400"/>
              <a:ext cx="2871269" cy="626626"/>
              <a:chOff x="5679649" y="1676400"/>
              <a:chExt cx="2871269" cy="626626"/>
            </a:xfrm>
          </p:grpSpPr>
          <p:sp>
            <p:nvSpPr>
              <p:cNvPr id="15" name="Rectangle 14"/>
              <p:cNvSpPr/>
              <p:nvPr/>
            </p:nvSpPr>
            <p:spPr>
              <a:xfrm>
                <a:off x="5679649" y="1676400"/>
                <a:ext cx="2871269" cy="369332"/>
              </a:xfrm>
              <a:prstGeom prst="rect">
                <a:avLst/>
              </a:prstGeom>
            </p:spPr>
            <p:txBody>
              <a:bodyPr wrap="square">
                <a:spAutoFit/>
              </a:bodyPr>
              <a:lstStyle/>
              <a:p>
                <a:pPr algn="ctr"/>
                <a:r>
                  <a:rPr lang="en-US" dirty="0"/>
                  <a:t>Communications Expense</a:t>
                </a:r>
              </a:p>
            </p:txBody>
          </p:sp>
          <p:cxnSp>
            <p:nvCxnSpPr>
              <p:cNvPr id="16" name="Straight Connector 15"/>
              <p:cNvCxnSpPr/>
              <p:nvPr/>
            </p:nvCxnSpPr>
            <p:spPr>
              <a:xfrm flipH="1">
                <a:off x="5755849" y="20287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127449" y="2028706"/>
                <a:ext cx="0" cy="274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 name="Group 17"/>
          <p:cNvGrpSpPr/>
          <p:nvPr/>
        </p:nvGrpSpPr>
        <p:grpSpPr>
          <a:xfrm>
            <a:off x="5257800" y="2025134"/>
            <a:ext cx="2940860" cy="718066"/>
            <a:chOff x="5679649" y="2667000"/>
            <a:chExt cx="2940860" cy="718066"/>
          </a:xfrm>
        </p:grpSpPr>
        <p:grpSp>
          <p:nvGrpSpPr>
            <p:cNvPr id="9" name="Group 55"/>
            <p:cNvGrpSpPr/>
            <p:nvPr/>
          </p:nvGrpSpPr>
          <p:grpSpPr>
            <a:xfrm>
              <a:off x="5679649" y="2667000"/>
              <a:ext cx="2871269" cy="626626"/>
              <a:chOff x="5679649" y="2667000"/>
              <a:chExt cx="2871269" cy="626626"/>
            </a:xfrm>
          </p:grpSpPr>
          <p:sp>
            <p:nvSpPr>
              <p:cNvPr id="21" name="Rectangle 20"/>
              <p:cNvSpPr/>
              <p:nvPr/>
            </p:nvSpPr>
            <p:spPr>
              <a:xfrm>
                <a:off x="5679649" y="2667000"/>
                <a:ext cx="2871269" cy="369332"/>
              </a:xfrm>
              <a:prstGeom prst="rect">
                <a:avLst/>
              </a:prstGeom>
            </p:spPr>
            <p:txBody>
              <a:bodyPr wrap="square">
                <a:spAutoFit/>
              </a:bodyPr>
              <a:lstStyle/>
              <a:p>
                <a:pPr algn="ctr"/>
                <a:r>
                  <a:rPr lang="en-US" dirty="0"/>
                  <a:t>Cash</a:t>
                </a:r>
              </a:p>
            </p:txBody>
          </p:sp>
          <p:cxnSp>
            <p:nvCxnSpPr>
              <p:cNvPr id="22" name="Straight Connector 21"/>
              <p:cNvCxnSpPr/>
              <p:nvPr/>
            </p:nvCxnSpPr>
            <p:spPr>
              <a:xfrm flipH="1">
                <a:off x="5755849" y="30193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127449" y="3019306"/>
                <a:ext cx="0" cy="274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7356049" y="3019306"/>
              <a:ext cx="1264460" cy="365760"/>
            </a:xfrm>
            <a:prstGeom prst="rect">
              <a:avLst/>
            </a:prstGeom>
          </p:spPr>
          <p:txBody>
            <a:bodyPr wrap="square">
              <a:spAutoFit/>
            </a:bodyPr>
            <a:lstStyle/>
            <a:p>
              <a:pPr algn="r"/>
              <a:r>
                <a:rPr lang="en-US" dirty="0"/>
                <a:t>80.00</a:t>
              </a:r>
            </a:p>
          </p:txBody>
        </p:sp>
      </p:grpSp>
      <p:sp>
        <p:nvSpPr>
          <p:cNvPr id="24" name="Down Arrow 23"/>
          <p:cNvSpPr/>
          <p:nvPr/>
        </p:nvSpPr>
        <p:spPr>
          <a:xfrm>
            <a:off x="6888480" y="2406134"/>
            <a:ext cx="274320" cy="27432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5" name="Up Arrow 24"/>
          <p:cNvSpPr/>
          <p:nvPr/>
        </p:nvSpPr>
        <p:spPr>
          <a:xfrm>
            <a:off x="5516880" y="1752600"/>
            <a:ext cx="274320" cy="274320"/>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5" name="TextBox 54"/>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LO7</a:t>
            </a:r>
            <a:endParaRPr lang="en-US" dirty="0"/>
          </a:p>
        </p:txBody>
      </p:sp>
      <p:sp>
        <p:nvSpPr>
          <p:cNvPr id="56" name="Flowchart: Delay 55"/>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7" name="TextBox 56"/>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3-3</a:t>
            </a:r>
          </a:p>
        </p:txBody>
      </p:sp>
      <p:sp>
        <p:nvSpPr>
          <p:cNvPr id="58" name="Rectangle 29"/>
          <p:cNvSpPr>
            <a:spLocks noChangeArrowheads="1"/>
          </p:cNvSpPr>
          <p:nvPr/>
        </p:nvSpPr>
        <p:spPr bwMode="auto">
          <a:xfrm>
            <a:off x="548640" y="5353030"/>
            <a:ext cx="8229600" cy="369332"/>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2.	</a:t>
            </a:r>
            <a:r>
              <a:rPr lang="en-US" dirty="0"/>
              <a:t>Write the title of the account debited. Write the debit amount.</a:t>
            </a:r>
          </a:p>
        </p:txBody>
      </p:sp>
      <p:sp>
        <p:nvSpPr>
          <p:cNvPr id="59" name="Rectangle 27"/>
          <p:cNvSpPr>
            <a:spLocks noChangeArrowheads="1"/>
          </p:cNvSpPr>
          <p:nvPr/>
        </p:nvSpPr>
        <p:spPr bwMode="auto">
          <a:xfrm>
            <a:off x="548640" y="5029200"/>
            <a:ext cx="8229600" cy="369332"/>
          </a:xfrm>
          <a:prstGeom prst="rect">
            <a:avLst/>
          </a:prstGeom>
          <a:noFill/>
          <a:ln w="9525">
            <a:noFill/>
            <a:miter lim="800000"/>
            <a:headEnd/>
            <a:tailEnd/>
          </a:ln>
          <a:effectLst/>
        </p:spPr>
        <p:txBody>
          <a:bodyPr wrap="square">
            <a:spAutoFit/>
          </a:bodyPr>
          <a:lstStyle/>
          <a:p>
            <a:pPr marL="342900" indent="-342900">
              <a:spcBef>
                <a:spcPct val="20000"/>
              </a:spcBef>
              <a:buClr>
                <a:schemeClr val="accent2"/>
              </a:buClr>
              <a:buFont typeface="Wingdings" pitchFamily="2" charset="2"/>
              <a:buNone/>
            </a:pPr>
            <a:r>
              <a:rPr lang="en-US" b="1" dirty="0">
                <a:solidFill>
                  <a:srgbClr val="FF0000"/>
                </a:solidFill>
                <a:effectLst>
                  <a:outerShdw blurRad="38100" dist="38100" dir="2700000" algn="tl">
                    <a:srgbClr val="000000">
                      <a:alpha val="43137"/>
                    </a:srgbClr>
                  </a:outerShdw>
                </a:effectLst>
              </a:rPr>
              <a:t>1.	</a:t>
            </a:r>
            <a:r>
              <a:rPr lang="en-US" dirty="0"/>
              <a:t>Write the date in the Date column.</a:t>
            </a:r>
          </a:p>
        </p:txBody>
      </p:sp>
      <p:sp>
        <p:nvSpPr>
          <p:cNvPr id="60" name="Rectangle 30"/>
          <p:cNvSpPr>
            <a:spLocks noChangeArrowheads="1"/>
          </p:cNvSpPr>
          <p:nvPr/>
        </p:nvSpPr>
        <p:spPr bwMode="auto">
          <a:xfrm>
            <a:off x="548640" y="5676860"/>
            <a:ext cx="8595360" cy="369332"/>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3.	</a:t>
            </a:r>
            <a:r>
              <a:rPr lang="en-US" dirty="0"/>
              <a:t>On the next line, write the title of the account credited. Write the credit amount.</a:t>
            </a:r>
          </a:p>
        </p:txBody>
      </p:sp>
      <p:sp>
        <p:nvSpPr>
          <p:cNvPr id="61" name="Rectangle 30"/>
          <p:cNvSpPr>
            <a:spLocks noChangeArrowheads="1"/>
          </p:cNvSpPr>
          <p:nvPr/>
        </p:nvSpPr>
        <p:spPr bwMode="auto">
          <a:xfrm>
            <a:off x="548640" y="6000690"/>
            <a:ext cx="8229600" cy="369332"/>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4.	</a:t>
            </a:r>
            <a:r>
              <a:rPr lang="en-US" dirty="0"/>
              <a:t>Write the source document number in the Doc. No. column.</a:t>
            </a:r>
          </a:p>
        </p:txBody>
      </p:sp>
      <p:grpSp>
        <p:nvGrpSpPr>
          <p:cNvPr id="11" name="Group 61"/>
          <p:cNvGrpSpPr/>
          <p:nvPr/>
        </p:nvGrpSpPr>
        <p:grpSpPr>
          <a:xfrm>
            <a:off x="457200" y="2637546"/>
            <a:ext cx="1273628" cy="1360714"/>
            <a:chOff x="1012372" y="2819400"/>
            <a:chExt cx="1273628" cy="1360714"/>
          </a:xfrm>
        </p:grpSpPr>
        <p:grpSp>
          <p:nvGrpSpPr>
            <p:cNvPr id="12" name="Group 51"/>
            <p:cNvGrpSpPr/>
            <p:nvPr/>
          </p:nvGrpSpPr>
          <p:grpSpPr>
            <a:xfrm>
              <a:off x="1012372" y="2819400"/>
              <a:ext cx="609600" cy="1360714"/>
              <a:chOff x="1088572" y="2438400"/>
              <a:chExt cx="609600" cy="1360714"/>
            </a:xfrm>
          </p:grpSpPr>
          <p:cxnSp>
            <p:nvCxnSpPr>
              <p:cNvPr id="65" name="Straight Arrow Connector 64"/>
              <p:cNvCxnSpPr/>
              <p:nvPr/>
            </p:nvCxnSpPr>
            <p:spPr>
              <a:xfrm>
                <a:off x="1281312" y="2638184"/>
                <a:ext cx="416860" cy="116093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ectangle 7"/>
              <p:cNvSpPr>
                <a:spLocks noChangeArrowheads="1"/>
              </p:cNvSpPr>
              <p:nvPr/>
            </p:nvSpPr>
            <p:spPr bwMode="auto">
              <a:xfrm>
                <a:off x="1088572" y="2438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1</a:t>
                </a:r>
              </a:p>
            </p:txBody>
          </p:sp>
        </p:grpSp>
        <p:sp>
          <p:nvSpPr>
            <p:cNvPr id="64" name="Rectangle 63"/>
            <p:cNvSpPr/>
            <p:nvPr/>
          </p:nvSpPr>
          <p:spPr>
            <a:xfrm>
              <a:off x="1371600" y="2819400"/>
              <a:ext cx="914400" cy="369332"/>
            </a:xfrm>
            <a:prstGeom prst="rect">
              <a:avLst/>
            </a:prstGeom>
          </p:spPr>
          <p:txBody>
            <a:bodyPr wrap="square">
              <a:spAutoFit/>
            </a:bodyPr>
            <a:lstStyle/>
            <a:p>
              <a:r>
                <a:rPr lang="en-US" dirty="0">
                  <a:solidFill>
                    <a:srgbClr val="0070C0"/>
                  </a:solidFill>
                </a:rPr>
                <a:t>Date</a:t>
              </a:r>
              <a:endParaRPr lang="en-US" dirty="0"/>
            </a:p>
          </p:txBody>
        </p:sp>
      </p:grpSp>
      <p:grpSp>
        <p:nvGrpSpPr>
          <p:cNvPr id="13" name="Group 71"/>
          <p:cNvGrpSpPr/>
          <p:nvPr/>
        </p:nvGrpSpPr>
        <p:grpSpPr>
          <a:xfrm>
            <a:off x="1676403" y="2637546"/>
            <a:ext cx="3657596" cy="1401053"/>
            <a:chOff x="1676401" y="2677886"/>
            <a:chExt cx="3657596" cy="1401053"/>
          </a:xfrm>
        </p:grpSpPr>
        <p:sp>
          <p:nvSpPr>
            <p:cNvPr id="73" name="Line 20"/>
            <p:cNvSpPr>
              <a:spLocks noChangeShapeType="1"/>
            </p:cNvSpPr>
            <p:nvPr/>
          </p:nvSpPr>
          <p:spPr bwMode="auto">
            <a:xfrm flipH="1" flipV="1">
              <a:off x="2133598" y="2895598"/>
              <a:ext cx="3200399" cy="1183341"/>
            </a:xfrm>
            <a:prstGeom prst="line">
              <a:avLst/>
            </a:prstGeom>
            <a:noFill/>
            <a:ln w="38100">
              <a:solidFill>
                <a:srgbClr val="00B0F0"/>
              </a:solidFill>
              <a:round/>
              <a:headEnd type="triangle" w="med" len="med"/>
              <a:tailEnd/>
            </a:ln>
            <a:effectLst/>
          </p:spPr>
          <p:txBody>
            <a:bodyPr/>
            <a:lstStyle/>
            <a:p>
              <a:endParaRPr lang="en-US" dirty="0"/>
            </a:p>
          </p:txBody>
        </p:sp>
        <p:grpSp>
          <p:nvGrpSpPr>
            <p:cNvPr id="18" name="Group 71"/>
            <p:cNvGrpSpPr/>
            <p:nvPr/>
          </p:nvGrpSpPr>
          <p:grpSpPr>
            <a:xfrm>
              <a:off x="1676401" y="2677886"/>
              <a:ext cx="1447799" cy="1360712"/>
              <a:chOff x="7010401" y="4648200"/>
              <a:chExt cx="1447799" cy="1360712"/>
            </a:xfrm>
          </p:grpSpPr>
          <p:grpSp>
            <p:nvGrpSpPr>
              <p:cNvPr id="19" name="Group 60"/>
              <p:cNvGrpSpPr/>
              <p:nvPr/>
            </p:nvGrpSpPr>
            <p:grpSpPr>
              <a:xfrm>
                <a:off x="7010401" y="4648200"/>
                <a:ext cx="594359" cy="1360712"/>
                <a:chOff x="4267201" y="4343400"/>
                <a:chExt cx="594359" cy="1360712"/>
              </a:xfrm>
            </p:grpSpPr>
            <p:sp>
              <p:nvSpPr>
                <p:cNvPr id="77" name="Line 20"/>
                <p:cNvSpPr>
                  <a:spLocks noChangeShapeType="1"/>
                </p:cNvSpPr>
                <p:nvPr/>
              </p:nvSpPr>
              <p:spPr bwMode="auto">
                <a:xfrm flipV="1">
                  <a:off x="4267201" y="4484913"/>
                  <a:ext cx="457200" cy="1219199"/>
                </a:xfrm>
                <a:prstGeom prst="line">
                  <a:avLst/>
                </a:prstGeom>
                <a:noFill/>
                <a:ln w="38100">
                  <a:solidFill>
                    <a:srgbClr val="00B0F0"/>
                  </a:solidFill>
                  <a:round/>
                  <a:headEnd type="triangle" w="med" len="med"/>
                  <a:tailEnd/>
                </a:ln>
                <a:effectLst/>
              </p:spPr>
              <p:txBody>
                <a:bodyPr/>
                <a:lstStyle/>
                <a:p>
                  <a:endParaRPr lang="en-US" dirty="0"/>
                </a:p>
              </p:txBody>
            </p:sp>
            <p:sp>
              <p:nvSpPr>
                <p:cNvPr id="78" name="Rectangle 9"/>
                <p:cNvSpPr>
                  <a:spLocks noChangeArrowheads="1"/>
                </p:cNvSpPr>
                <p:nvPr/>
              </p:nvSpPr>
              <p:spPr bwMode="auto">
                <a:xfrm>
                  <a:off x="4495800" y="4343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2</a:t>
                  </a:r>
                </a:p>
              </p:txBody>
            </p:sp>
          </p:grpSp>
          <p:sp>
            <p:nvSpPr>
              <p:cNvPr id="76" name="Rectangle 75"/>
              <p:cNvSpPr/>
              <p:nvPr/>
            </p:nvSpPr>
            <p:spPr>
              <a:xfrm>
                <a:off x="7620000" y="4648200"/>
                <a:ext cx="838200" cy="369332"/>
              </a:xfrm>
              <a:prstGeom prst="rect">
                <a:avLst/>
              </a:prstGeom>
            </p:spPr>
            <p:txBody>
              <a:bodyPr wrap="square">
                <a:spAutoFit/>
              </a:bodyPr>
              <a:lstStyle/>
              <a:p>
                <a:r>
                  <a:rPr lang="en-US" dirty="0">
                    <a:solidFill>
                      <a:srgbClr val="0070C0"/>
                    </a:solidFill>
                  </a:rPr>
                  <a:t>Debit</a:t>
                </a:r>
                <a:endParaRPr lang="en-US" dirty="0"/>
              </a:p>
            </p:txBody>
          </p:sp>
        </p:grpSp>
      </p:grpSp>
      <p:grpSp>
        <p:nvGrpSpPr>
          <p:cNvPr id="26" name="Group 78"/>
          <p:cNvGrpSpPr/>
          <p:nvPr/>
        </p:nvGrpSpPr>
        <p:grpSpPr>
          <a:xfrm>
            <a:off x="1788460" y="4267200"/>
            <a:ext cx="4450975" cy="509952"/>
            <a:chOff x="1949825" y="4290648"/>
            <a:chExt cx="4450975" cy="509952"/>
          </a:xfrm>
        </p:grpSpPr>
        <p:cxnSp>
          <p:nvCxnSpPr>
            <p:cNvPr id="80" name="Straight Arrow Connector 79"/>
            <p:cNvCxnSpPr/>
            <p:nvPr/>
          </p:nvCxnSpPr>
          <p:spPr>
            <a:xfrm flipV="1">
              <a:off x="5199530" y="4290648"/>
              <a:ext cx="1201270" cy="304800"/>
            </a:xfrm>
            <a:prstGeom prst="straightConnector1">
              <a:avLst/>
            </a:prstGeom>
            <a:noFill/>
            <a:ln w="38100">
              <a:solidFill>
                <a:srgbClr val="00B0F0"/>
              </a:solidFill>
              <a:round/>
              <a:headEnd type="none" w="med" len="med"/>
              <a:tailEnd type="triangle" w="med" len="med"/>
            </a:ln>
            <a:effectLst/>
          </p:spPr>
        </p:cxnSp>
        <p:grpSp>
          <p:nvGrpSpPr>
            <p:cNvPr id="27" name="Group 90"/>
            <p:cNvGrpSpPr/>
            <p:nvPr/>
          </p:nvGrpSpPr>
          <p:grpSpPr>
            <a:xfrm>
              <a:off x="1949825" y="4299614"/>
              <a:ext cx="4374775" cy="500986"/>
              <a:chOff x="1949825" y="4299614"/>
              <a:chExt cx="4374775" cy="500986"/>
            </a:xfrm>
          </p:grpSpPr>
          <p:cxnSp>
            <p:nvCxnSpPr>
              <p:cNvPr id="82" name="Straight Arrow Connector 81"/>
              <p:cNvCxnSpPr/>
              <p:nvPr/>
            </p:nvCxnSpPr>
            <p:spPr>
              <a:xfrm flipH="1" flipV="1">
                <a:off x="1949825" y="4299614"/>
                <a:ext cx="3240740" cy="295834"/>
              </a:xfrm>
              <a:prstGeom prst="straightConnector1">
                <a:avLst/>
              </a:prstGeom>
              <a:noFill/>
              <a:ln w="38100">
                <a:solidFill>
                  <a:srgbClr val="00B0F0"/>
                </a:solidFill>
                <a:round/>
                <a:headEnd type="none" w="med" len="med"/>
                <a:tailEnd type="triangle" w="med" len="med"/>
              </a:ln>
              <a:effectLst/>
            </p:spPr>
          </p:cxnSp>
          <p:grpSp>
            <p:nvGrpSpPr>
              <p:cNvPr id="28" name="Group 70"/>
              <p:cNvGrpSpPr/>
              <p:nvPr/>
            </p:nvGrpSpPr>
            <p:grpSpPr>
              <a:xfrm>
                <a:off x="5029200" y="4431268"/>
                <a:ext cx="1295400" cy="369332"/>
                <a:chOff x="4038600" y="4419600"/>
                <a:chExt cx="1295400" cy="369332"/>
              </a:xfrm>
            </p:grpSpPr>
            <p:sp>
              <p:nvSpPr>
                <p:cNvPr id="84" name="Rectangle 83"/>
                <p:cNvSpPr/>
                <p:nvPr/>
              </p:nvSpPr>
              <p:spPr>
                <a:xfrm>
                  <a:off x="4419600" y="4419600"/>
                  <a:ext cx="914400" cy="369332"/>
                </a:xfrm>
                <a:prstGeom prst="rect">
                  <a:avLst/>
                </a:prstGeom>
              </p:spPr>
              <p:txBody>
                <a:bodyPr wrap="square">
                  <a:spAutoFit/>
                </a:bodyPr>
                <a:lstStyle/>
                <a:p>
                  <a:r>
                    <a:rPr lang="en-US" dirty="0">
                      <a:solidFill>
                        <a:srgbClr val="0070C0"/>
                      </a:solidFill>
                    </a:rPr>
                    <a:t>Credit</a:t>
                  </a:r>
                  <a:endParaRPr lang="en-US" dirty="0"/>
                </a:p>
              </p:txBody>
            </p:sp>
            <p:sp>
              <p:nvSpPr>
                <p:cNvPr id="85" name="Rectangle 10"/>
                <p:cNvSpPr>
                  <a:spLocks noChangeArrowheads="1"/>
                </p:cNvSpPr>
                <p:nvPr/>
              </p:nvSpPr>
              <p:spPr bwMode="auto">
                <a:xfrm>
                  <a:off x="4038600" y="44196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3</a:t>
                  </a:r>
                </a:p>
              </p:txBody>
            </p:sp>
          </p:grpSp>
        </p:gr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up)">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5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up)">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down)">
                                      <p:cBhvr>
                                        <p:cTn id="56" dur="500"/>
                                        <p:tgtEl>
                                          <p:spTgt spid="26"/>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6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up)">
                                      <p:cBhvr>
                                        <p:cTn id="6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animBg="1"/>
      <p:bldP spid="25" grpId="0" animBg="1"/>
      <p:bldP spid="58" grpId="0" autoUpdateAnimBg="0"/>
      <p:bldP spid="59" grpId="0" autoUpdateAnimBg="0"/>
      <p:bldP spid="60" grpId="0" autoUpdateAnimBg="0"/>
      <p:bldP spid="61"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descr="C21SE_GJ-003-Page 72-General Journal.jpg"/>
          <p:cNvPicPr>
            <a:picLocks noChangeAspect="1"/>
          </p:cNvPicPr>
          <p:nvPr/>
        </p:nvPicPr>
        <p:blipFill>
          <a:blip r:embed="rId2" cstate="print"/>
          <a:srcRect b="26667"/>
          <a:stretch>
            <a:fillRect/>
          </a:stretch>
        </p:blipFill>
        <p:spPr>
          <a:xfrm>
            <a:off x="457200" y="3017516"/>
            <a:ext cx="6400800" cy="1857743"/>
          </a:xfrm>
          <a:prstGeom prst="rect">
            <a:avLst/>
          </a:prstGeom>
        </p:spPr>
      </p:pic>
      <p:sp>
        <p:nvSpPr>
          <p:cNvPr id="2" name="Title 1"/>
          <p:cNvSpPr>
            <a:spLocks noGrp="1"/>
          </p:cNvSpPr>
          <p:nvPr>
            <p:ph type="title"/>
          </p:nvPr>
        </p:nvSpPr>
        <p:spPr/>
        <p:txBody>
          <a:bodyPr/>
          <a:lstStyle/>
          <a:p>
            <a:r>
              <a:rPr lang="en-US"/>
              <a:t>Paid Cash for an Expense</a:t>
            </a:r>
            <a:endParaRPr lang="en-US" dirty="0"/>
          </a:p>
        </p:txBody>
      </p:sp>
      <p:sp>
        <p:nvSpPr>
          <p:cNvPr id="3" name="Slide Number Placeholder 2"/>
          <p:cNvSpPr>
            <a:spLocks noGrp="1"/>
          </p:cNvSpPr>
          <p:nvPr>
            <p:ph type="sldNum" sz="quarter" idx="12"/>
          </p:nvPr>
        </p:nvSpPr>
        <p:spPr/>
        <p:txBody>
          <a:bodyPr/>
          <a:lstStyle/>
          <a:p>
            <a:r>
              <a:rPr lang="en-US"/>
              <a:t>SLIDE </a:t>
            </a:r>
            <a:fld id="{FCD2455E-EC1D-45EA-B6B2-90AB88848CFD}" type="slidenum">
              <a:rPr lang="en-US" smtClean="0"/>
              <a:pPr/>
              <a:t>41</a:t>
            </a:fld>
            <a:endParaRPr lang="en-US" dirty="0"/>
          </a:p>
        </p:txBody>
      </p:sp>
      <p:sp>
        <p:nvSpPr>
          <p:cNvPr id="10" name="TextBox 9"/>
          <p:cNvSpPr txBox="1"/>
          <p:nvPr/>
        </p:nvSpPr>
        <p:spPr>
          <a:xfrm>
            <a:off x="457200" y="1447800"/>
            <a:ext cx="4572000" cy="707886"/>
          </a:xfrm>
          <a:prstGeom prst="rect">
            <a:avLst/>
          </a:prstGeom>
          <a:gradFill flip="none" rotWithShape="1">
            <a:gsLst>
              <a:gs pos="0">
                <a:schemeClr val="bg1"/>
              </a:gs>
              <a:gs pos="50000">
                <a:srgbClr val="CCECFF"/>
              </a:gs>
              <a:gs pos="100000">
                <a:schemeClr val="bg1"/>
              </a:gs>
            </a:gsLst>
            <a:lin ang="10800000" scaled="1"/>
            <a:tileRect/>
          </a:gradFill>
        </p:spPr>
        <p:txBody>
          <a:bodyPr vert="horz" wrap="square" lIns="91440" tIns="45720" rIns="91440" bIns="45720" rtlCol="0" anchor="t" anchorCtr="0">
            <a:spAutoFit/>
          </a:bodyPr>
          <a:lstStyle/>
          <a:p>
            <a:r>
              <a:rPr lang="en-US" sz="2000" dirty="0"/>
              <a:t>January 15. Paid cash for equipment rental, $400.00. Check No. 5.</a:t>
            </a:r>
          </a:p>
        </p:txBody>
      </p:sp>
      <p:grpSp>
        <p:nvGrpSpPr>
          <p:cNvPr id="4" name="Group 11"/>
          <p:cNvGrpSpPr/>
          <p:nvPr/>
        </p:nvGrpSpPr>
        <p:grpSpPr>
          <a:xfrm>
            <a:off x="5450105" y="1339334"/>
            <a:ext cx="2871269" cy="714494"/>
            <a:chOff x="5688614" y="1676400"/>
            <a:chExt cx="2871269" cy="714494"/>
          </a:xfrm>
        </p:grpSpPr>
        <p:sp>
          <p:nvSpPr>
            <p:cNvPr id="14" name="Rectangle 13"/>
            <p:cNvSpPr/>
            <p:nvPr/>
          </p:nvSpPr>
          <p:spPr>
            <a:xfrm>
              <a:off x="5862989" y="2025134"/>
              <a:ext cx="1264460" cy="365760"/>
            </a:xfrm>
            <a:prstGeom prst="rect">
              <a:avLst/>
            </a:prstGeom>
          </p:spPr>
          <p:txBody>
            <a:bodyPr wrap="square">
              <a:spAutoFit/>
            </a:bodyPr>
            <a:lstStyle/>
            <a:p>
              <a:pPr algn="r"/>
              <a:r>
                <a:rPr lang="en-US" dirty="0"/>
                <a:t>400.00</a:t>
              </a:r>
            </a:p>
          </p:txBody>
        </p:sp>
        <p:grpSp>
          <p:nvGrpSpPr>
            <p:cNvPr id="5" name="Group 53"/>
            <p:cNvGrpSpPr/>
            <p:nvPr/>
          </p:nvGrpSpPr>
          <p:grpSpPr>
            <a:xfrm>
              <a:off x="5688614" y="1676400"/>
              <a:ext cx="2871269" cy="626626"/>
              <a:chOff x="5688614" y="1676400"/>
              <a:chExt cx="2871269" cy="626626"/>
            </a:xfrm>
          </p:grpSpPr>
          <p:sp>
            <p:nvSpPr>
              <p:cNvPr id="15" name="Rectangle 14"/>
              <p:cNvSpPr/>
              <p:nvPr/>
            </p:nvSpPr>
            <p:spPr>
              <a:xfrm>
                <a:off x="5688614" y="1676400"/>
                <a:ext cx="2871269" cy="369332"/>
              </a:xfrm>
              <a:prstGeom prst="rect">
                <a:avLst/>
              </a:prstGeom>
            </p:spPr>
            <p:txBody>
              <a:bodyPr wrap="square">
                <a:spAutoFit/>
              </a:bodyPr>
              <a:lstStyle/>
              <a:p>
                <a:pPr algn="ctr"/>
                <a:r>
                  <a:rPr lang="en-US" dirty="0"/>
                  <a:t>Equipment Rental Expense</a:t>
                </a:r>
              </a:p>
            </p:txBody>
          </p:sp>
          <p:cxnSp>
            <p:nvCxnSpPr>
              <p:cNvPr id="16" name="Straight Connector 15"/>
              <p:cNvCxnSpPr/>
              <p:nvPr/>
            </p:nvCxnSpPr>
            <p:spPr>
              <a:xfrm flipH="1">
                <a:off x="5755849" y="20287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127449" y="2028706"/>
                <a:ext cx="0" cy="274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 name="Group 17"/>
          <p:cNvGrpSpPr/>
          <p:nvPr/>
        </p:nvGrpSpPr>
        <p:grpSpPr>
          <a:xfrm>
            <a:off x="5450105" y="1981200"/>
            <a:ext cx="2871269" cy="718066"/>
            <a:chOff x="5688614" y="2667000"/>
            <a:chExt cx="2871269" cy="718066"/>
          </a:xfrm>
        </p:grpSpPr>
        <p:grpSp>
          <p:nvGrpSpPr>
            <p:cNvPr id="7" name="Group 55"/>
            <p:cNvGrpSpPr/>
            <p:nvPr/>
          </p:nvGrpSpPr>
          <p:grpSpPr>
            <a:xfrm>
              <a:off x="5688614" y="2667000"/>
              <a:ext cx="2871269" cy="626626"/>
              <a:chOff x="5688614" y="2667000"/>
              <a:chExt cx="2871269" cy="626626"/>
            </a:xfrm>
          </p:grpSpPr>
          <p:sp>
            <p:nvSpPr>
              <p:cNvPr id="21" name="Rectangle 20"/>
              <p:cNvSpPr/>
              <p:nvPr/>
            </p:nvSpPr>
            <p:spPr>
              <a:xfrm>
                <a:off x="5688614" y="2667000"/>
                <a:ext cx="2871269" cy="369332"/>
              </a:xfrm>
              <a:prstGeom prst="rect">
                <a:avLst/>
              </a:prstGeom>
            </p:spPr>
            <p:txBody>
              <a:bodyPr wrap="square">
                <a:spAutoFit/>
              </a:bodyPr>
              <a:lstStyle/>
              <a:p>
                <a:pPr algn="ctr"/>
                <a:r>
                  <a:rPr lang="en-US" dirty="0"/>
                  <a:t>Cash</a:t>
                </a:r>
              </a:p>
            </p:txBody>
          </p:sp>
          <p:cxnSp>
            <p:nvCxnSpPr>
              <p:cNvPr id="22" name="Straight Connector 21"/>
              <p:cNvCxnSpPr/>
              <p:nvPr/>
            </p:nvCxnSpPr>
            <p:spPr>
              <a:xfrm flipH="1">
                <a:off x="5755849" y="30193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127449" y="3019306"/>
                <a:ext cx="0" cy="274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7203649" y="3019306"/>
              <a:ext cx="1264460" cy="365760"/>
            </a:xfrm>
            <a:prstGeom prst="rect">
              <a:avLst/>
            </a:prstGeom>
          </p:spPr>
          <p:txBody>
            <a:bodyPr wrap="square">
              <a:spAutoFit/>
            </a:bodyPr>
            <a:lstStyle/>
            <a:p>
              <a:pPr algn="r"/>
              <a:r>
                <a:rPr lang="en-US" dirty="0"/>
                <a:t>400.00</a:t>
              </a:r>
            </a:p>
          </p:txBody>
        </p:sp>
      </p:grpSp>
      <p:sp>
        <p:nvSpPr>
          <p:cNvPr id="24" name="Down Arrow 23"/>
          <p:cNvSpPr/>
          <p:nvPr/>
        </p:nvSpPr>
        <p:spPr>
          <a:xfrm>
            <a:off x="6924291" y="2362200"/>
            <a:ext cx="274320" cy="27432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5" name="Up Arrow 24"/>
          <p:cNvSpPr/>
          <p:nvPr/>
        </p:nvSpPr>
        <p:spPr>
          <a:xfrm>
            <a:off x="5567931" y="1720334"/>
            <a:ext cx="274320" cy="274320"/>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2" name="TextBox 51"/>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LO7</a:t>
            </a:r>
            <a:endParaRPr lang="en-US" dirty="0"/>
          </a:p>
        </p:txBody>
      </p:sp>
      <p:sp>
        <p:nvSpPr>
          <p:cNvPr id="54" name="Flowchart: Delay 53"/>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5" name="TextBox 54"/>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3-3</a:t>
            </a:r>
          </a:p>
        </p:txBody>
      </p:sp>
      <p:grpSp>
        <p:nvGrpSpPr>
          <p:cNvPr id="8" name="Group 89"/>
          <p:cNvGrpSpPr/>
          <p:nvPr/>
        </p:nvGrpSpPr>
        <p:grpSpPr>
          <a:xfrm>
            <a:off x="4419600" y="3000616"/>
            <a:ext cx="4114800" cy="1418984"/>
            <a:chOff x="1280160" y="2819400"/>
            <a:chExt cx="4114800" cy="1418984"/>
          </a:xfrm>
        </p:grpSpPr>
        <p:grpSp>
          <p:nvGrpSpPr>
            <p:cNvPr id="9" name="Group 54"/>
            <p:cNvGrpSpPr/>
            <p:nvPr/>
          </p:nvGrpSpPr>
          <p:grpSpPr>
            <a:xfrm>
              <a:off x="1280160" y="2819400"/>
              <a:ext cx="2895600" cy="1418984"/>
              <a:chOff x="1280160" y="3048000"/>
              <a:chExt cx="2895600" cy="1418984"/>
            </a:xfrm>
          </p:grpSpPr>
          <p:sp>
            <p:nvSpPr>
              <p:cNvPr id="93" name="Line 20"/>
              <p:cNvSpPr>
                <a:spLocks noChangeShapeType="1"/>
              </p:cNvSpPr>
              <p:nvPr/>
            </p:nvSpPr>
            <p:spPr bwMode="auto">
              <a:xfrm flipV="1">
                <a:off x="1280160" y="3247784"/>
                <a:ext cx="2716305" cy="1219200"/>
              </a:xfrm>
              <a:prstGeom prst="line">
                <a:avLst/>
              </a:prstGeom>
              <a:noFill/>
              <a:ln w="38100">
                <a:solidFill>
                  <a:srgbClr val="00B0F0"/>
                </a:solidFill>
                <a:round/>
                <a:headEnd type="triangle" w="med" len="med"/>
                <a:tailEnd/>
              </a:ln>
              <a:effectLst/>
            </p:spPr>
            <p:txBody>
              <a:bodyPr/>
              <a:lstStyle/>
              <a:p>
                <a:endParaRPr lang="en-US" dirty="0"/>
              </a:p>
            </p:txBody>
          </p:sp>
          <p:sp>
            <p:nvSpPr>
              <p:cNvPr id="94" name="Rectangle 9"/>
              <p:cNvSpPr>
                <a:spLocks noChangeArrowheads="1"/>
              </p:cNvSpPr>
              <p:nvPr/>
            </p:nvSpPr>
            <p:spPr bwMode="auto">
              <a:xfrm>
                <a:off x="3810000" y="3048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4</a:t>
                </a:r>
              </a:p>
            </p:txBody>
          </p:sp>
        </p:grpSp>
        <p:sp>
          <p:nvSpPr>
            <p:cNvPr id="92" name="Rectangle 91"/>
            <p:cNvSpPr/>
            <p:nvPr/>
          </p:nvSpPr>
          <p:spPr>
            <a:xfrm>
              <a:off x="4175760" y="2819400"/>
              <a:ext cx="1219200" cy="646331"/>
            </a:xfrm>
            <a:prstGeom prst="rect">
              <a:avLst/>
            </a:prstGeom>
          </p:spPr>
          <p:txBody>
            <a:bodyPr wrap="square">
              <a:spAutoFit/>
            </a:bodyPr>
            <a:lstStyle/>
            <a:p>
              <a:r>
                <a:rPr lang="en-US" dirty="0">
                  <a:solidFill>
                    <a:srgbClr val="0070C0"/>
                  </a:solidFill>
                </a:rPr>
                <a:t>Source Document</a:t>
              </a:r>
              <a:endParaRPr lang="en-US" dirty="0"/>
            </a:p>
          </p:txBody>
        </p:sp>
      </p:grpSp>
      <p:sp>
        <p:nvSpPr>
          <p:cNvPr id="95" name="Rectangle 29"/>
          <p:cNvSpPr>
            <a:spLocks noChangeArrowheads="1"/>
          </p:cNvSpPr>
          <p:nvPr/>
        </p:nvSpPr>
        <p:spPr bwMode="auto">
          <a:xfrm>
            <a:off x="548640" y="5353030"/>
            <a:ext cx="8229600" cy="369332"/>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2.	</a:t>
            </a:r>
            <a:r>
              <a:rPr lang="en-US" dirty="0"/>
              <a:t>Write the title of the account debited. Write the debit amount.</a:t>
            </a:r>
          </a:p>
        </p:txBody>
      </p:sp>
      <p:sp>
        <p:nvSpPr>
          <p:cNvPr id="96" name="Rectangle 27"/>
          <p:cNvSpPr>
            <a:spLocks noChangeArrowheads="1"/>
          </p:cNvSpPr>
          <p:nvPr/>
        </p:nvSpPr>
        <p:spPr bwMode="auto">
          <a:xfrm>
            <a:off x="548640" y="5029200"/>
            <a:ext cx="8229600" cy="369332"/>
          </a:xfrm>
          <a:prstGeom prst="rect">
            <a:avLst/>
          </a:prstGeom>
          <a:noFill/>
          <a:ln w="9525">
            <a:noFill/>
            <a:miter lim="800000"/>
            <a:headEnd/>
            <a:tailEnd/>
          </a:ln>
          <a:effectLst/>
        </p:spPr>
        <p:txBody>
          <a:bodyPr wrap="square">
            <a:spAutoFit/>
          </a:bodyPr>
          <a:lstStyle/>
          <a:p>
            <a:pPr marL="342900" indent="-342900">
              <a:spcBef>
                <a:spcPct val="20000"/>
              </a:spcBef>
              <a:buClr>
                <a:schemeClr val="accent2"/>
              </a:buClr>
              <a:buFont typeface="Wingdings" pitchFamily="2" charset="2"/>
              <a:buNone/>
            </a:pPr>
            <a:r>
              <a:rPr lang="en-US" b="1" dirty="0">
                <a:solidFill>
                  <a:srgbClr val="FF0000"/>
                </a:solidFill>
                <a:effectLst>
                  <a:outerShdw blurRad="38100" dist="38100" dir="2700000" algn="tl">
                    <a:srgbClr val="000000">
                      <a:alpha val="43137"/>
                    </a:srgbClr>
                  </a:outerShdw>
                </a:effectLst>
              </a:rPr>
              <a:t>1.	</a:t>
            </a:r>
            <a:r>
              <a:rPr lang="en-US" dirty="0"/>
              <a:t>Write the date in the Date column.</a:t>
            </a:r>
          </a:p>
        </p:txBody>
      </p:sp>
      <p:sp>
        <p:nvSpPr>
          <p:cNvPr id="97" name="Rectangle 30"/>
          <p:cNvSpPr>
            <a:spLocks noChangeArrowheads="1"/>
          </p:cNvSpPr>
          <p:nvPr/>
        </p:nvSpPr>
        <p:spPr bwMode="auto">
          <a:xfrm>
            <a:off x="548640" y="5676860"/>
            <a:ext cx="8595360" cy="369332"/>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3.	</a:t>
            </a:r>
            <a:r>
              <a:rPr lang="en-US" dirty="0"/>
              <a:t>On the next line, write the title of the account credited. Write the credit amount.</a:t>
            </a:r>
          </a:p>
        </p:txBody>
      </p:sp>
      <p:sp>
        <p:nvSpPr>
          <p:cNvPr id="98" name="Rectangle 30"/>
          <p:cNvSpPr>
            <a:spLocks noChangeArrowheads="1"/>
          </p:cNvSpPr>
          <p:nvPr/>
        </p:nvSpPr>
        <p:spPr bwMode="auto">
          <a:xfrm>
            <a:off x="548640" y="6000690"/>
            <a:ext cx="8229600" cy="369332"/>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4.	</a:t>
            </a:r>
            <a:r>
              <a:rPr lang="en-US" dirty="0"/>
              <a:t>Write the source document number in the Doc. No. column.</a:t>
            </a:r>
          </a:p>
        </p:txBody>
      </p:sp>
      <p:grpSp>
        <p:nvGrpSpPr>
          <p:cNvPr id="11" name="Group 98"/>
          <p:cNvGrpSpPr/>
          <p:nvPr/>
        </p:nvGrpSpPr>
        <p:grpSpPr>
          <a:xfrm>
            <a:off x="457200" y="2637546"/>
            <a:ext cx="1273628" cy="1782054"/>
            <a:chOff x="1012372" y="2819400"/>
            <a:chExt cx="1273628" cy="1782054"/>
          </a:xfrm>
        </p:grpSpPr>
        <p:grpSp>
          <p:nvGrpSpPr>
            <p:cNvPr id="12" name="Group 51"/>
            <p:cNvGrpSpPr/>
            <p:nvPr/>
          </p:nvGrpSpPr>
          <p:grpSpPr>
            <a:xfrm>
              <a:off x="1012372" y="2819400"/>
              <a:ext cx="609600" cy="1782054"/>
              <a:chOff x="1088572" y="2438400"/>
              <a:chExt cx="609600" cy="1782054"/>
            </a:xfrm>
          </p:grpSpPr>
          <p:cxnSp>
            <p:nvCxnSpPr>
              <p:cNvPr id="102" name="Straight Arrow Connector 101"/>
              <p:cNvCxnSpPr/>
              <p:nvPr/>
            </p:nvCxnSpPr>
            <p:spPr>
              <a:xfrm>
                <a:off x="1281312" y="2638184"/>
                <a:ext cx="416860" cy="158227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 name="Rectangle 7"/>
              <p:cNvSpPr>
                <a:spLocks noChangeArrowheads="1"/>
              </p:cNvSpPr>
              <p:nvPr/>
            </p:nvSpPr>
            <p:spPr bwMode="auto">
              <a:xfrm>
                <a:off x="1088572" y="2438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1</a:t>
                </a:r>
              </a:p>
            </p:txBody>
          </p:sp>
        </p:grpSp>
        <p:sp>
          <p:nvSpPr>
            <p:cNvPr id="101" name="Rectangle 100"/>
            <p:cNvSpPr/>
            <p:nvPr/>
          </p:nvSpPr>
          <p:spPr>
            <a:xfrm>
              <a:off x="1371600" y="2819400"/>
              <a:ext cx="914400" cy="369332"/>
            </a:xfrm>
            <a:prstGeom prst="rect">
              <a:avLst/>
            </a:prstGeom>
          </p:spPr>
          <p:txBody>
            <a:bodyPr wrap="square">
              <a:spAutoFit/>
            </a:bodyPr>
            <a:lstStyle/>
            <a:p>
              <a:r>
                <a:rPr lang="en-US" dirty="0">
                  <a:solidFill>
                    <a:srgbClr val="0070C0"/>
                  </a:solidFill>
                </a:rPr>
                <a:t>Date</a:t>
              </a:r>
              <a:endParaRPr lang="en-US" dirty="0"/>
            </a:p>
          </p:txBody>
        </p:sp>
      </p:grpSp>
      <p:grpSp>
        <p:nvGrpSpPr>
          <p:cNvPr id="13" name="Group 103"/>
          <p:cNvGrpSpPr/>
          <p:nvPr/>
        </p:nvGrpSpPr>
        <p:grpSpPr>
          <a:xfrm>
            <a:off x="2895600" y="2637546"/>
            <a:ext cx="2362199" cy="1782053"/>
            <a:chOff x="1447797" y="2677886"/>
            <a:chExt cx="2362199" cy="1782053"/>
          </a:xfrm>
        </p:grpSpPr>
        <p:sp>
          <p:nvSpPr>
            <p:cNvPr id="105" name="Line 20"/>
            <p:cNvSpPr>
              <a:spLocks noChangeShapeType="1"/>
            </p:cNvSpPr>
            <p:nvPr/>
          </p:nvSpPr>
          <p:spPr bwMode="auto">
            <a:xfrm flipH="1" flipV="1">
              <a:off x="2133597" y="2895597"/>
              <a:ext cx="1676399" cy="1564342"/>
            </a:xfrm>
            <a:prstGeom prst="line">
              <a:avLst/>
            </a:prstGeom>
            <a:noFill/>
            <a:ln w="38100">
              <a:solidFill>
                <a:srgbClr val="00B0F0"/>
              </a:solidFill>
              <a:round/>
              <a:headEnd type="triangle" w="med" len="med"/>
              <a:tailEnd/>
            </a:ln>
            <a:effectLst/>
          </p:spPr>
          <p:txBody>
            <a:bodyPr/>
            <a:lstStyle/>
            <a:p>
              <a:endParaRPr lang="en-US" dirty="0"/>
            </a:p>
          </p:txBody>
        </p:sp>
        <p:grpSp>
          <p:nvGrpSpPr>
            <p:cNvPr id="18" name="Group 71"/>
            <p:cNvGrpSpPr/>
            <p:nvPr/>
          </p:nvGrpSpPr>
          <p:grpSpPr>
            <a:xfrm>
              <a:off x="1447797" y="2677886"/>
              <a:ext cx="1676403" cy="1782053"/>
              <a:chOff x="6781797" y="4648200"/>
              <a:chExt cx="1676403" cy="1782053"/>
            </a:xfrm>
          </p:grpSpPr>
          <p:grpSp>
            <p:nvGrpSpPr>
              <p:cNvPr id="19" name="Group 60"/>
              <p:cNvGrpSpPr/>
              <p:nvPr/>
            </p:nvGrpSpPr>
            <p:grpSpPr>
              <a:xfrm>
                <a:off x="6781797" y="4648200"/>
                <a:ext cx="822963" cy="1782053"/>
                <a:chOff x="4038597" y="4343400"/>
                <a:chExt cx="822963" cy="1782053"/>
              </a:xfrm>
            </p:grpSpPr>
            <p:sp>
              <p:nvSpPr>
                <p:cNvPr id="109" name="Line 20"/>
                <p:cNvSpPr>
                  <a:spLocks noChangeShapeType="1"/>
                </p:cNvSpPr>
                <p:nvPr/>
              </p:nvSpPr>
              <p:spPr bwMode="auto">
                <a:xfrm flipV="1">
                  <a:off x="4038597" y="4484912"/>
                  <a:ext cx="685804" cy="1640541"/>
                </a:xfrm>
                <a:prstGeom prst="line">
                  <a:avLst/>
                </a:prstGeom>
                <a:noFill/>
                <a:ln w="38100">
                  <a:solidFill>
                    <a:srgbClr val="00B0F0"/>
                  </a:solidFill>
                  <a:round/>
                  <a:headEnd type="triangle" w="med" len="med"/>
                  <a:tailEnd/>
                </a:ln>
                <a:effectLst/>
              </p:spPr>
              <p:txBody>
                <a:bodyPr/>
                <a:lstStyle/>
                <a:p>
                  <a:endParaRPr lang="en-US" dirty="0"/>
                </a:p>
              </p:txBody>
            </p:sp>
            <p:sp>
              <p:nvSpPr>
                <p:cNvPr id="110" name="Rectangle 9"/>
                <p:cNvSpPr>
                  <a:spLocks noChangeArrowheads="1"/>
                </p:cNvSpPr>
                <p:nvPr/>
              </p:nvSpPr>
              <p:spPr bwMode="auto">
                <a:xfrm>
                  <a:off x="4495800" y="4343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2</a:t>
                  </a:r>
                </a:p>
              </p:txBody>
            </p:sp>
          </p:grpSp>
          <p:sp>
            <p:nvSpPr>
              <p:cNvPr id="108" name="Rectangle 107"/>
              <p:cNvSpPr/>
              <p:nvPr/>
            </p:nvSpPr>
            <p:spPr>
              <a:xfrm>
                <a:off x="7620000" y="4648200"/>
                <a:ext cx="838200" cy="369332"/>
              </a:xfrm>
              <a:prstGeom prst="rect">
                <a:avLst/>
              </a:prstGeom>
            </p:spPr>
            <p:txBody>
              <a:bodyPr wrap="square">
                <a:spAutoFit/>
              </a:bodyPr>
              <a:lstStyle/>
              <a:p>
                <a:r>
                  <a:rPr lang="en-US" dirty="0">
                    <a:solidFill>
                      <a:srgbClr val="0070C0"/>
                    </a:solidFill>
                  </a:rPr>
                  <a:t>Debit</a:t>
                </a:r>
                <a:endParaRPr lang="en-US" dirty="0"/>
              </a:p>
            </p:txBody>
          </p:sp>
        </p:grpSp>
      </p:grpSp>
      <p:grpSp>
        <p:nvGrpSpPr>
          <p:cNvPr id="26" name="Group 110"/>
          <p:cNvGrpSpPr/>
          <p:nvPr/>
        </p:nvGrpSpPr>
        <p:grpSpPr>
          <a:xfrm>
            <a:off x="1828800" y="4724400"/>
            <a:ext cx="4267200" cy="533400"/>
            <a:chOff x="2178425" y="4267200"/>
            <a:chExt cx="4267200" cy="533400"/>
          </a:xfrm>
        </p:grpSpPr>
        <p:cxnSp>
          <p:nvCxnSpPr>
            <p:cNvPr id="112" name="Straight Arrow Connector 111"/>
            <p:cNvCxnSpPr/>
            <p:nvPr/>
          </p:nvCxnSpPr>
          <p:spPr>
            <a:xfrm flipV="1">
              <a:off x="5181599" y="4267200"/>
              <a:ext cx="1264026" cy="365760"/>
            </a:xfrm>
            <a:prstGeom prst="straightConnector1">
              <a:avLst/>
            </a:prstGeom>
            <a:noFill/>
            <a:ln w="38100">
              <a:solidFill>
                <a:srgbClr val="00B0F0"/>
              </a:solidFill>
              <a:round/>
              <a:headEnd type="none" w="med" len="med"/>
              <a:tailEnd type="triangle" w="med" len="med"/>
            </a:ln>
            <a:effectLst/>
          </p:spPr>
        </p:cxnSp>
        <p:grpSp>
          <p:nvGrpSpPr>
            <p:cNvPr id="27" name="Group 90"/>
            <p:cNvGrpSpPr/>
            <p:nvPr/>
          </p:nvGrpSpPr>
          <p:grpSpPr>
            <a:xfrm>
              <a:off x="2178425" y="4267200"/>
              <a:ext cx="4146175" cy="533400"/>
              <a:chOff x="2178425" y="4267200"/>
              <a:chExt cx="4146175" cy="533400"/>
            </a:xfrm>
          </p:grpSpPr>
          <p:cxnSp>
            <p:nvCxnSpPr>
              <p:cNvPr id="114" name="Straight Arrow Connector 113"/>
              <p:cNvCxnSpPr/>
              <p:nvPr/>
            </p:nvCxnSpPr>
            <p:spPr>
              <a:xfrm flipH="1" flipV="1">
                <a:off x="2178425" y="4267200"/>
                <a:ext cx="3012140" cy="328248"/>
              </a:xfrm>
              <a:prstGeom prst="straightConnector1">
                <a:avLst/>
              </a:prstGeom>
              <a:noFill/>
              <a:ln w="38100">
                <a:solidFill>
                  <a:srgbClr val="00B0F0"/>
                </a:solidFill>
                <a:round/>
                <a:headEnd type="none" w="med" len="med"/>
                <a:tailEnd type="triangle" w="med" len="med"/>
              </a:ln>
              <a:effectLst/>
            </p:spPr>
          </p:cxnSp>
          <p:grpSp>
            <p:nvGrpSpPr>
              <p:cNvPr id="28" name="Group 70"/>
              <p:cNvGrpSpPr/>
              <p:nvPr/>
            </p:nvGrpSpPr>
            <p:grpSpPr>
              <a:xfrm>
                <a:off x="5029200" y="4431268"/>
                <a:ext cx="1295400" cy="369332"/>
                <a:chOff x="4038600" y="4419600"/>
                <a:chExt cx="1295400" cy="369332"/>
              </a:xfrm>
            </p:grpSpPr>
            <p:sp>
              <p:nvSpPr>
                <p:cNvPr id="116" name="Rectangle 115"/>
                <p:cNvSpPr/>
                <p:nvPr/>
              </p:nvSpPr>
              <p:spPr>
                <a:xfrm>
                  <a:off x="4419600" y="4419600"/>
                  <a:ext cx="914400" cy="369332"/>
                </a:xfrm>
                <a:prstGeom prst="rect">
                  <a:avLst/>
                </a:prstGeom>
              </p:spPr>
              <p:txBody>
                <a:bodyPr wrap="square">
                  <a:spAutoFit/>
                </a:bodyPr>
                <a:lstStyle/>
                <a:p>
                  <a:r>
                    <a:rPr lang="en-US" dirty="0">
                      <a:solidFill>
                        <a:srgbClr val="0070C0"/>
                      </a:solidFill>
                    </a:rPr>
                    <a:t>Credit</a:t>
                  </a:r>
                  <a:endParaRPr lang="en-US" dirty="0"/>
                </a:p>
              </p:txBody>
            </p:sp>
            <p:sp>
              <p:nvSpPr>
                <p:cNvPr id="117" name="Rectangle 10"/>
                <p:cNvSpPr>
                  <a:spLocks noChangeArrowheads="1"/>
                </p:cNvSpPr>
                <p:nvPr/>
              </p:nvSpPr>
              <p:spPr bwMode="auto">
                <a:xfrm>
                  <a:off x="4038600" y="44196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3</a:t>
                  </a:r>
                </a:p>
              </p:txBody>
            </p:sp>
          </p:grpSp>
        </p:gr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10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up)">
                                      <p:cBhvr>
                                        <p:cTn id="25" dur="10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9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up)">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9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down)">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9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up)">
                                      <p:cBhvr>
                                        <p:cTn id="6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animBg="1"/>
      <p:bldP spid="25" grpId="0" animBg="1"/>
      <p:bldP spid="95" grpId="0" autoUpdateAnimBg="0"/>
      <p:bldP spid="96" grpId="0" autoUpdateAnimBg="0"/>
      <p:bldP spid="97" grpId="0" autoUpdateAnimBg="0"/>
      <p:bldP spid="98"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200" y="1447800"/>
            <a:ext cx="4495800" cy="1015663"/>
          </a:xfrm>
          <a:prstGeom prst="rect">
            <a:avLst/>
          </a:prstGeom>
          <a:gradFill flip="none" rotWithShape="1">
            <a:gsLst>
              <a:gs pos="0">
                <a:schemeClr val="bg1"/>
              </a:gs>
              <a:gs pos="50000">
                <a:srgbClr val="CCECFF"/>
              </a:gs>
              <a:gs pos="100000">
                <a:schemeClr val="bg1"/>
              </a:gs>
            </a:gsLst>
            <a:lin ang="10800000" scaled="1"/>
            <a:tileRect/>
          </a:gradFill>
        </p:spPr>
        <p:txBody>
          <a:bodyPr vert="horz" wrap="square" lIns="91440" tIns="45720" rIns="91440" bIns="45720" rtlCol="0" anchor="t" anchorCtr="0">
            <a:spAutoFit/>
          </a:bodyPr>
          <a:lstStyle/>
          <a:p>
            <a:r>
              <a:rPr lang="en-US" sz="2000" dirty="0"/>
              <a:t>January 16. Received cash on account from Main Street Services, $200.00. Receipt No. 2.</a:t>
            </a:r>
          </a:p>
        </p:txBody>
      </p:sp>
      <p:sp>
        <p:nvSpPr>
          <p:cNvPr id="2" name="Title 1"/>
          <p:cNvSpPr>
            <a:spLocks noGrp="1"/>
          </p:cNvSpPr>
          <p:nvPr>
            <p:ph type="title"/>
          </p:nvPr>
        </p:nvSpPr>
        <p:spPr/>
        <p:txBody>
          <a:bodyPr/>
          <a:lstStyle/>
          <a:p>
            <a:r>
              <a:rPr lang="en-US" dirty="0"/>
              <a:t>Received Cash on Account</a:t>
            </a:r>
          </a:p>
        </p:txBody>
      </p:sp>
      <p:sp>
        <p:nvSpPr>
          <p:cNvPr id="3" name="Slide Number Placeholder 2"/>
          <p:cNvSpPr>
            <a:spLocks noGrp="1"/>
          </p:cNvSpPr>
          <p:nvPr>
            <p:ph type="sldNum" sz="quarter" idx="12"/>
          </p:nvPr>
        </p:nvSpPr>
        <p:spPr/>
        <p:txBody>
          <a:bodyPr/>
          <a:lstStyle/>
          <a:p>
            <a:r>
              <a:rPr lang="en-US"/>
              <a:t>SLIDE </a:t>
            </a:r>
            <a:fld id="{FCD2455E-EC1D-45EA-B6B2-90AB88848CFD}" type="slidenum">
              <a:rPr lang="en-US" smtClean="0"/>
              <a:pPr/>
              <a:t>42</a:t>
            </a:fld>
            <a:endParaRPr lang="en-US" dirty="0"/>
          </a:p>
        </p:txBody>
      </p:sp>
      <p:grpSp>
        <p:nvGrpSpPr>
          <p:cNvPr id="4" name="Group 27"/>
          <p:cNvGrpSpPr/>
          <p:nvPr/>
        </p:nvGrpSpPr>
        <p:grpSpPr>
          <a:xfrm>
            <a:off x="5355772" y="1321404"/>
            <a:ext cx="3474720" cy="714494"/>
            <a:chOff x="5146249" y="1676400"/>
            <a:chExt cx="3474720" cy="714494"/>
          </a:xfrm>
        </p:grpSpPr>
        <p:grpSp>
          <p:nvGrpSpPr>
            <p:cNvPr id="5" name="Group 53"/>
            <p:cNvGrpSpPr/>
            <p:nvPr/>
          </p:nvGrpSpPr>
          <p:grpSpPr>
            <a:xfrm>
              <a:off x="5146249" y="1676400"/>
              <a:ext cx="3474720" cy="626626"/>
              <a:chOff x="5146249" y="1676400"/>
              <a:chExt cx="3474720" cy="626626"/>
            </a:xfrm>
          </p:grpSpPr>
          <p:sp>
            <p:nvSpPr>
              <p:cNvPr id="31" name="Rectangle 30"/>
              <p:cNvSpPr/>
              <p:nvPr/>
            </p:nvSpPr>
            <p:spPr>
              <a:xfrm>
                <a:off x="5451049" y="1676400"/>
                <a:ext cx="2871269" cy="369332"/>
              </a:xfrm>
              <a:prstGeom prst="rect">
                <a:avLst/>
              </a:prstGeom>
            </p:spPr>
            <p:txBody>
              <a:bodyPr wrap="square">
                <a:spAutoFit/>
              </a:bodyPr>
              <a:lstStyle/>
              <a:p>
                <a:pPr algn="ctr"/>
                <a:r>
                  <a:rPr lang="en-US" dirty="0"/>
                  <a:t>Cash</a:t>
                </a:r>
              </a:p>
            </p:txBody>
          </p:sp>
          <p:cxnSp>
            <p:nvCxnSpPr>
              <p:cNvPr id="32" name="Straight Connector 31"/>
              <p:cNvCxnSpPr/>
              <p:nvPr/>
            </p:nvCxnSpPr>
            <p:spPr>
              <a:xfrm flipH="1">
                <a:off x="5146249" y="2028706"/>
                <a:ext cx="34747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98849" y="2028706"/>
                <a:ext cx="0" cy="274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a:xfrm>
              <a:off x="5558189" y="2025134"/>
              <a:ext cx="1264460" cy="365760"/>
            </a:xfrm>
            <a:prstGeom prst="rect">
              <a:avLst/>
            </a:prstGeom>
          </p:spPr>
          <p:txBody>
            <a:bodyPr wrap="square">
              <a:spAutoFit/>
            </a:bodyPr>
            <a:lstStyle/>
            <a:p>
              <a:pPr algn="r"/>
              <a:r>
                <a:rPr lang="en-US" dirty="0"/>
                <a:t>200.00</a:t>
              </a:r>
            </a:p>
          </p:txBody>
        </p:sp>
      </p:grpSp>
      <p:grpSp>
        <p:nvGrpSpPr>
          <p:cNvPr id="6" name="Group 33"/>
          <p:cNvGrpSpPr/>
          <p:nvPr/>
        </p:nvGrpSpPr>
        <p:grpSpPr>
          <a:xfrm>
            <a:off x="5279572" y="2025134"/>
            <a:ext cx="3635828" cy="718066"/>
            <a:chOff x="5070049" y="2667000"/>
            <a:chExt cx="3635828" cy="718066"/>
          </a:xfrm>
        </p:grpSpPr>
        <p:grpSp>
          <p:nvGrpSpPr>
            <p:cNvPr id="7" name="Group 55"/>
            <p:cNvGrpSpPr/>
            <p:nvPr/>
          </p:nvGrpSpPr>
          <p:grpSpPr>
            <a:xfrm>
              <a:off x="5070049" y="2667000"/>
              <a:ext cx="3635828" cy="626626"/>
              <a:chOff x="5070049" y="2667000"/>
              <a:chExt cx="3635828" cy="626626"/>
            </a:xfrm>
          </p:grpSpPr>
          <p:sp>
            <p:nvSpPr>
              <p:cNvPr id="37" name="Rectangle 36"/>
              <p:cNvSpPr/>
              <p:nvPr/>
            </p:nvSpPr>
            <p:spPr>
              <a:xfrm>
                <a:off x="5070049" y="2667000"/>
                <a:ext cx="3635828" cy="369332"/>
              </a:xfrm>
              <a:prstGeom prst="rect">
                <a:avLst/>
              </a:prstGeom>
            </p:spPr>
            <p:txBody>
              <a:bodyPr wrap="square">
                <a:spAutoFit/>
              </a:bodyPr>
              <a:lstStyle/>
              <a:p>
                <a:pPr algn="ctr"/>
                <a:r>
                  <a:rPr lang="en-US" dirty="0">
                    <a:solidFill>
                      <a:srgbClr val="000000"/>
                    </a:solidFill>
                  </a:rPr>
                  <a:t>Accts Rec.—Main Street Services</a:t>
                </a:r>
                <a:endParaRPr lang="en-US" dirty="0"/>
              </a:p>
            </p:txBody>
          </p:sp>
          <p:cxnSp>
            <p:nvCxnSpPr>
              <p:cNvPr id="38" name="Straight Connector 37"/>
              <p:cNvCxnSpPr/>
              <p:nvPr/>
            </p:nvCxnSpPr>
            <p:spPr>
              <a:xfrm flipH="1">
                <a:off x="5146249" y="3019306"/>
                <a:ext cx="34747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898849" y="3019306"/>
                <a:ext cx="0" cy="274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Rectangle 35"/>
            <p:cNvSpPr/>
            <p:nvPr/>
          </p:nvSpPr>
          <p:spPr>
            <a:xfrm>
              <a:off x="7356049" y="3019306"/>
              <a:ext cx="1264460" cy="365760"/>
            </a:xfrm>
            <a:prstGeom prst="rect">
              <a:avLst/>
            </a:prstGeom>
          </p:spPr>
          <p:txBody>
            <a:bodyPr wrap="square">
              <a:spAutoFit/>
            </a:bodyPr>
            <a:lstStyle/>
            <a:p>
              <a:pPr algn="r"/>
              <a:r>
                <a:rPr lang="en-US" dirty="0"/>
                <a:t>200.00</a:t>
              </a:r>
            </a:p>
          </p:txBody>
        </p:sp>
      </p:grpSp>
      <p:sp>
        <p:nvSpPr>
          <p:cNvPr id="40" name="Down Arrow 39"/>
          <p:cNvSpPr/>
          <p:nvPr/>
        </p:nvSpPr>
        <p:spPr>
          <a:xfrm>
            <a:off x="7372323" y="2406134"/>
            <a:ext cx="274320" cy="27432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41" name="Up Arrow 40"/>
          <p:cNvSpPr/>
          <p:nvPr/>
        </p:nvSpPr>
        <p:spPr>
          <a:xfrm>
            <a:off x="5736772" y="1702404"/>
            <a:ext cx="274320" cy="274320"/>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45" name="TextBox 44"/>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LO7</a:t>
            </a:r>
            <a:endParaRPr lang="en-US" dirty="0"/>
          </a:p>
        </p:txBody>
      </p:sp>
      <p:sp>
        <p:nvSpPr>
          <p:cNvPr id="51" name="Flowchart: Delay 50"/>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2" name="TextBox 51"/>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3-3</a:t>
            </a:r>
          </a:p>
        </p:txBody>
      </p:sp>
      <p:pic>
        <p:nvPicPr>
          <p:cNvPr id="54" name="Picture 53" descr="C21SE_GJ-003-Page 73-General Journal.jpg"/>
          <p:cNvPicPr>
            <a:picLocks noChangeAspect="1"/>
          </p:cNvPicPr>
          <p:nvPr/>
        </p:nvPicPr>
        <p:blipFill>
          <a:blip r:embed="rId2" cstate="print"/>
          <a:stretch>
            <a:fillRect/>
          </a:stretch>
        </p:blipFill>
        <p:spPr>
          <a:xfrm>
            <a:off x="457198" y="3017513"/>
            <a:ext cx="6590309" cy="1503868"/>
          </a:xfrm>
          <a:prstGeom prst="rect">
            <a:avLst/>
          </a:prstGeom>
        </p:spPr>
      </p:pic>
      <p:sp>
        <p:nvSpPr>
          <p:cNvPr id="55" name="Rectangle 29"/>
          <p:cNvSpPr>
            <a:spLocks noChangeArrowheads="1"/>
          </p:cNvSpPr>
          <p:nvPr/>
        </p:nvSpPr>
        <p:spPr bwMode="auto">
          <a:xfrm>
            <a:off x="548640" y="5031836"/>
            <a:ext cx="8229600" cy="369332"/>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2.	</a:t>
            </a:r>
            <a:r>
              <a:rPr lang="en-US" dirty="0"/>
              <a:t>Write the title of the account debited. Write the debit amount.</a:t>
            </a:r>
          </a:p>
        </p:txBody>
      </p:sp>
      <p:sp>
        <p:nvSpPr>
          <p:cNvPr id="56" name="Rectangle 27"/>
          <p:cNvSpPr>
            <a:spLocks noChangeArrowheads="1"/>
          </p:cNvSpPr>
          <p:nvPr/>
        </p:nvSpPr>
        <p:spPr bwMode="auto">
          <a:xfrm>
            <a:off x="548640" y="4724400"/>
            <a:ext cx="8229600" cy="369332"/>
          </a:xfrm>
          <a:prstGeom prst="rect">
            <a:avLst/>
          </a:prstGeom>
          <a:noFill/>
          <a:ln w="9525">
            <a:noFill/>
            <a:miter lim="800000"/>
            <a:headEnd/>
            <a:tailEnd/>
          </a:ln>
          <a:effectLst/>
        </p:spPr>
        <p:txBody>
          <a:bodyPr wrap="square">
            <a:spAutoFit/>
          </a:bodyPr>
          <a:lstStyle/>
          <a:p>
            <a:pPr marL="342900" indent="-342900">
              <a:spcBef>
                <a:spcPct val="20000"/>
              </a:spcBef>
              <a:buClr>
                <a:schemeClr val="accent2"/>
              </a:buClr>
              <a:buFont typeface="Wingdings" pitchFamily="2" charset="2"/>
              <a:buNone/>
            </a:pPr>
            <a:r>
              <a:rPr lang="en-US" b="1" dirty="0">
                <a:solidFill>
                  <a:srgbClr val="FF0000"/>
                </a:solidFill>
                <a:effectLst>
                  <a:outerShdw blurRad="38100" dist="38100" dir="2700000" algn="tl">
                    <a:srgbClr val="000000">
                      <a:alpha val="43137"/>
                    </a:srgbClr>
                  </a:outerShdw>
                </a:effectLst>
              </a:rPr>
              <a:t>1.	</a:t>
            </a:r>
            <a:r>
              <a:rPr lang="en-US" dirty="0"/>
              <a:t>Write the date in the Date column.</a:t>
            </a:r>
          </a:p>
        </p:txBody>
      </p:sp>
      <p:sp>
        <p:nvSpPr>
          <p:cNvPr id="57" name="Rectangle 30"/>
          <p:cNvSpPr>
            <a:spLocks noChangeArrowheads="1"/>
          </p:cNvSpPr>
          <p:nvPr/>
        </p:nvSpPr>
        <p:spPr bwMode="auto">
          <a:xfrm>
            <a:off x="548640" y="5339272"/>
            <a:ext cx="8595360" cy="646331"/>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3.	</a:t>
            </a:r>
            <a:r>
              <a:rPr lang="en-US" dirty="0"/>
              <a:t>On the next line, indented about one centimeter, write the title of the account credited. Write the credit amount.</a:t>
            </a:r>
          </a:p>
        </p:txBody>
      </p:sp>
      <p:sp>
        <p:nvSpPr>
          <p:cNvPr id="58" name="Rectangle 30"/>
          <p:cNvSpPr>
            <a:spLocks noChangeArrowheads="1"/>
          </p:cNvSpPr>
          <p:nvPr/>
        </p:nvSpPr>
        <p:spPr bwMode="auto">
          <a:xfrm>
            <a:off x="548640" y="5923708"/>
            <a:ext cx="8229600" cy="369332"/>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4.	</a:t>
            </a:r>
            <a:r>
              <a:rPr lang="en-US" dirty="0"/>
              <a:t>Write the source document number in the Doc. No. column.</a:t>
            </a:r>
          </a:p>
        </p:txBody>
      </p:sp>
      <p:grpSp>
        <p:nvGrpSpPr>
          <p:cNvPr id="8" name="Group 58"/>
          <p:cNvGrpSpPr/>
          <p:nvPr/>
        </p:nvGrpSpPr>
        <p:grpSpPr>
          <a:xfrm>
            <a:off x="478972" y="2601686"/>
            <a:ext cx="1273628" cy="1388504"/>
            <a:chOff x="1012372" y="2819400"/>
            <a:chExt cx="1273628" cy="1388504"/>
          </a:xfrm>
        </p:grpSpPr>
        <p:grpSp>
          <p:nvGrpSpPr>
            <p:cNvPr id="10" name="Group 51"/>
            <p:cNvGrpSpPr/>
            <p:nvPr/>
          </p:nvGrpSpPr>
          <p:grpSpPr>
            <a:xfrm>
              <a:off x="1012372" y="2819400"/>
              <a:ext cx="649940" cy="1388504"/>
              <a:chOff x="1088572" y="2438400"/>
              <a:chExt cx="649940" cy="1388504"/>
            </a:xfrm>
          </p:grpSpPr>
          <p:cxnSp>
            <p:nvCxnSpPr>
              <p:cNvPr id="62" name="Straight Arrow Connector 61"/>
              <p:cNvCxnSpPr/>
              <p:nvPr/>
            </p:nvCxnSpPr>
            <p:spPr>
              <a:xfrm>
                <a:off x="1281312" y="2638184"/>
                <a:ext cx="457200" cy="118872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Rectangle 7"/>
              <p:cNvSpPr>
                <a:spLocks noChangeArrowheads="1"/>
              </p:cNvSpPr>
              <p:nvPr/>
            </p:nvSpPr>
            <p:spPr bwMode="auto">
              <a:xfrm>
                <a:off x="1088572" y="2438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1</a:t>
                </a:r>
              </a:p>
            </p:txBody>
          </p:sp>
        </p:grpSp>
        <p:sp>
          <p:nvSpPr>
            <p:cNvPr id="61" name="Rectangle 60"/>
            <p:cNvSpPr/>
            <p:nvPr/>
          </p:nvSpPr>
          <p:spPr>
            <a:xfrm>
              <a:off x="1371600" y="2819400"/>
              <a:ext cx="914400" cy="369332"/>
            </a:xfrm>
            <a:prstGeom prst="rect">
              <a:avLst/>
            </a:prstGeom>
          </p:spPr>
          <p:txBody>
            <a:bodyPr wrap="square">
              <a:spAutoFit/>
            </a:bodyPr>
            <a:lstStyle/>
            <a:p>
              <a:r>
                <a:rPr lang="en-US" dirty="0">
                  <a:solidFill>
                    <a:srgbClr val="0070C0"/>
                  </a:solidFill>
                </a:rPr>
                <a:t>Date</a:t>
              </a:r>
              <a:endParaRPr lang="en-US" dirty="0"/>
            </a:p>
          </p:txBody>
        </p:sp>
      </p:grpSp>
      <p:grpSp>
        <p:nvGrpSpPr>
          <p:cNvPr id="11" name="Group 68"/>
          <p:cNvGrpSpPr/>
          <p:nvPr/>
        </p:nvGrpSpPr>
        <p:grpSpPr>
          <a:xfrm>
            <a:off x="1524000" y="2601686"/>
            <a:ext cx="3827929" cy="1486219"/>
            <a:chOff x="1600198" y="2677886"/>
            <a:chExt cx="3827929" cy="1486219"/>
          </a:xfrm>
        </p:grpSpPr>
        <p:sp>
          <p:nvSpPr>
            <p:cNvPr id="70" name="Line 20"/>
            <p:cNvSpPr>
              <a:spLocks noChangeShapeType="1"/>
            </p:cNvSpPr>
            <p:nvPr/>
          </p:nvSpPr>
          <p:spPr bwMode="auto">
            <a:xfrm flipH="1" flipV="1">
              <a:off x="2075328" y="2868704"/>
              <a:ext cx="3352799" cy="1295401"/>
            </a:xfrm>
            <a:prstGeom prst="line">
              <a:avLst/>
            </a:prstGeom>
            <a:noFill/>
            <a:ln w="38100">
              <a:solidFill>
                <a:srgbClr val="00B0F0"/>
              </a:solidFill>
              <a:round/>
              <a:headEnd type="triangle" w="med" len="med"/>
              <a:tailEnd/>
            </a:ln>
            <a:effectLst/>
          </p:spPr>
          <p:txBody>
            <a:bodyPr/>
            <a:lstStyle/>
            <a:p>
              <a:endParaRPr lang="en-US" dirty="0"/>
            </a:p>
          </p:txBody>
        </p:sp>
        <p:grpSp>
          <p:nvGrpSpPr>
            <p:cNvPr id="12" name="Group 71"/>
            <p:cNvGrpSpPr/>
            <p:nvPr/>
          </p:nvGrpSpPr>
          <p:grpSpPr>
            <a:xfrm>
              <a:off x="1600198" y="2677886"/>
              <a:ext cx="1524002" cy="1436914"/>
              <a:chOff x="6934198" y="4648200"/>
              <a:chExt cx="1524002" cy="1436914"/>
            </a:xfrm>
          </p:grpSpPr>
          <p:grpSp>
            <p:nvGrpSpPr>
              <p:cNvPr id="13" name="Group 60"/>
              <p:cNvGrpSpPr/>
              <p:nvPr/>
            </p:nvGrpSpPr>
            <p:grpSpPr>
              <a:xfrm>
                <a:off x="6934198" y="4648200"/>
                <a:ext cx="670562" cy="1436914"/>
                <a:chOff x="4190998" y="4343400"/>
                <a:chExt cx="670562" cy="1436914"/>
              </a:xfrm>
            </p:grpSpPr>
            <p:sp>
              <p:nvSpPr>
                <p:cNvPr id="74" name="Line 20"/>
                <p:cNvSpPr>
                  <a:spLocks noChangeShapeType="1"/>
                </p:cNvSpPr>
                <p:nvPr/>
              </p:nvSpPr>
              <p:spPr bwMode="auto">
                <a:xfrm flipV="1">
                  <a:off x="4190998" y="4561115"/>
                  <a:ext cx="457200" cy="1219199"/>
                </a:xfrm>
                <a:prstGeom prst="line">
                  <a:avLst/>
                </a:prstGeom>
                <a:noFill/>
                <a:ln w="38100">
                  <a:solidFill>
                    <a:srgbClr val="00B0F0"/>
                  </a:solidFill>
                  <a:round/>
                  <a:headEnd type="triangle" w="med" len="med"/>
                  <a:tailEnd/>
                </a:ln>
                <a:effectLst/>
              </p:spPr>
              <p:txBody>
                <a:bodyPr/>
                <a:lstStyle/>
                <a:p>
                  <a:endParaRPr lang="en-US" dirty="0"/>
                </a:p>
              </p:txBody>
            </p:sp>
            <p:sp>
              <p:nvSpPr>
                <p:cNvPr id="75" name="Rectangle 9"/>
                <p:cNvSpPr>
                  <a:spLocks noChangeArrowheads="1"/>
                </p:cNvSpPr>
                <p:nvPr/>
              </p:nvSpPr>
              <p:spPr bwMode="auto">
                <a:xfrm>
                  <a:off x="4495800" y="4343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2</a:t>
                  </a:r>
                </a:p>
              </p:txBody>
            </p:sp>
          </p:grpSp>
          <p:sp>
            <p:nvSpPr>
              <p:cNvPr id="73" name="Rectangle 72"/>
              <p:cNvSpPr/>
              <p:nvPr/>
            </p:nvSpPr>
            <p:spPr>
              <a:xfrm>
                <a:off x="7620000" y="4648200"/>
                <a:ext cx="838200" cy="369332"/>
              </a:xfrm>
              <a:prstGeom prst="rect">
                <a:avLst/>
              </a:prstGeom>
            </p:spPr>
            <p:txBody>
              <a:bodyPr wrap="square">
                <a:spAutoFit/>
              </a:bodyPr>
              <a:lstStyle/>
              <a:p>
                <a:r>
                  <a:rPr lang="en-US" dirty="0">
                    <a:solidFill>
                      <a:srgbClr val="0070C0"/>
                    </a:solidFill>
                  </a:rPr>
                  <a:t>Debit</a:t>
                </a:r>
                <a:endParaRPr lang="en-US" dirty="0"/>
              </a:p>
            </p:txBody>
          </p:sp>
        </p:grpSp>
      </p:grpSp>
      <p:grpSp>
        <p:nvGrpSpPr>
          <p:cNvPr id="14" name="Group 75"/>
          <p:cNvGrpSpPr/>
          <p:nvPr/>
        </p:nvGrpSpPr>
        <p:grpSpPr>
          <a:xfrm>
            <a:off x="3693460" y="4325470"/>
            <a:ext cx="2693895" cy="551330"/>
            <a:chOff x="3630705" y="4348918"/>
            <a:chExt cx="2693895" cy="551330"/>
          </a:xfrm>
        </p:grpSpPr>
        <p:cxnSp>
          <p:nvCxnSpPr>
            <p:cNvPr id="77" name="Straight Arrow Connector 76"/>
            <p:cNvCxnSpPr/>
            <p:nvPr/>
          </p:nvCxnSpPr>
          <p:spPr>
            <a:xfrm flipV="1">
              <a:off x="5195045" y="4366848"/>
              <a:ext cx="990600" cy="304800"/>
            </a:xfrm>
            <a:prstGeom prst="straightConnector1">
              <a:avLst/>
            </a:prstGeom>
            <a:noFill/>
            <a:ln w="38100">
              <a:solidFill>
                <a:srgbClr val="00B0F0"/>
              </a:solidFill>
              <a:round/>
              <a:headEnd type="none" w="med" len="med"/>
              <a:tailEnd type="triangle" w="med" len="med"/>
            </a:ln>
            <a:effectLst/>
          </p:spPr>
        </p:cxnSp>
        <p:grpSp>
          <p:nvGrpSpPr>
            <p:cNvPr id="15" name="Group 90"/>
            <p:cNvGrpSpPr/>
            <p:nvPr/>
          </p:nvGrpSpPr>
          <p:grpSpPr>
            <a:xfrm>
              <a:off x="3630705" y="4348918"/>
              <a:ext cx="2693895" cy="551330"/>
              <a:chOff x="3630705" y="4348918"/>
              <a:chExt cx="2693895" cy="551330"/>
            </a:xfrm>
          </p:grpSpPr>
          <p:cxnSp>
            <p:nvCxnSpPr>
              <p:cNvPr id="79" name="Straight Arrow Connector 78"/>
              <p:cNvCxnSpPr/>
              <p:nvPr/>
            </p:nvCxnSpPr>
            <p:spPr>
              <a:xfrm flipH="1" flipV="1">
                <a:off x="3630705" y="4348918"/>
                <a:ext cx="1550895" cy="299282"/>
              </a:xfrm>
              <a:prstGeom prst="straightConnector1">
                <a:avLst/>
              </a:prstGeom>
              <a:noFill/>
              <a:ln w="38100">
                <a:solidFill>
                  <a:srgbClr val="00B0F0"/>
                </a:solidFill>
                <a:round/>
                <a:headEnd type="none" w="med" len="med"/>
                <a:tailEnd type="triangle" w="med" len="med"/>
              </a:ln>
              <a:effectLst/>
            </p:spPr>
          </p:cxnSp>
          <p:grpSp>
            <p:nvGrpSpPr>
              <p:cNvPr id="16" name="Group 70"/>
              <p:cNvGrpSpPr/>
              <p:nvPr/>
            </p:nvGrpSpPr>
            <p:grpSpPr>
              <a:xfrm>
                <a:off x="5029200" y="4516558"/>
                <a:ext cx="1295400" cy="383690"/>
                <a:chOff x="4038600" y="4504890"/>
                <a:chExt cx="1295400" cy="383690"/>
              </a:xfrm>
            </p:grpSpPr>
            <p:sp>
              <p:nvSpPr>
                <p:cNvPr id="81" name="Rectangle 80"/>
                <p:cNvSpPr/>
                <p:nvPr/>
              </p:nvSpPr>
              <p:spPr>
                <a:xfrm>
                  <a:off x="4419600" y="4519248"/>
                  <a:ext cx="914400" cy="369332"/>
                </a:xfrm>
                <a:prstGeom prst="rect">
                  <a:avLst/>
                </a:prstGeom>
              </p:spPr>
              <p:txBody>
                <a:bodyPr wrap="square">
                  <a:spAutoFit/>
                </a:bodyPr>
                <a:lstStyle/>
                <a:p>
                  <a:r>
                    <a:rPr lang="en-US" dirty="0">
                      <a:solidFill>
                        <a:srgbClr val="0070C0"/>
                      </a:solidFill>
                    </a:rPr>
                    <a:t>Credit</a:t>
                  </a:r>
                  <a:endParaRPr lang="en-US" dirty="0"/>
                </a:p>
              </p:txBody>
            </p:sp>
            <p:sp>
              <p:nvSpPr>
                <p:cNvPr id="82" name="Rectangle 10"/>
                <p:cNvSpPr>
                  <a:spLocks noChangeArrowheads="1"/>
                </p:cNvSpPr>
                <p:nvPr/>
              </p:nvSpPr>
              <p:spPr bwMode="auto">
                <a:xfrm>
                  <a:off x="4038600" y="450489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3</a:t>
                  </a:r>
                </a:p>
              </p:txBody>
            </p:sp>
          </p:grpSp>
        </p:grpSp>
      </p:grpSp>
      <p:grpSp>
        <p:nvGrpSpPr>
          <p:cNvPr id="17" name="Group 63"/>
          <p:cNvGrpSpPr/>
          <p:nvPr/>
        </p:nvGrpSpPr>
        <p:grpSpPr>
          <a:xfrm>
            <a:off x="4572000" y="3000616"/>
            <a:ext cx="4343400" cy="1114184"/>
            <a:chOff x="1203960" y="2819400"/>
            <a:chExt cx="4343400" cy="1114184"/>
          </a:xfrm>
        </p:grpSpPr>
        <p:grpSp>
          <p:nvGrpSpPr>
            <p:cNvPr id="18" name="Group 54"/>
            <p:cNvGrpSpPr/>
            <p:nvPr/>
          </p:nvGrpSpPr>
          <p:grpSpPr>
            <a:xfrm>
              <a:off x="1203960" y="2819400"/>
              <a:ext cx="2971800" cy="1114184"/>
              <a:chOff x="1203960" y="3048000"/>
              <a:chExt cx="2971800" cy="1114184"/>
            </a:xfrm>
          </p:grpSpPr>
          <p:sp>
            <p:nvSpPr>
              <p:cNvPr id="67" name="Line 20"/>
              <p:cNvSpPr>
                <a:spLocks noChangeShapeType="1"/>
              </p:cNvSpPr>
              <p:nvPr/>
            </p:nvSpPr>
            <p:spPr bwMode="auto">
              <a:xfrm flipV="1">
                <a:off x="1203960" y="3247784"/>
                <a:ext cx="2792505" cy="914400"/>
              </a:xfrm>
              <a:prstGeom prst="line">
                <a:avLst/>
              </a:prstGeom>
              <a:noFill/>
              <a:ln w="38100">
                <a:solidFill>
                  <a:srgbClr val="00B0F0"/>
                </a:solidFill>
                <a:round/>
                <a:headEnd type="triangle" w="med" len="med"/>
                <a:tailEnd/>
              </a:ln>
              <a:effectLst/>
            </p:spPr>
            <p:txBody>
              <a:bodyPr/>
              <a:lstStyle/>
              <a:p>
                <a:endParaRPr lang="en-US" dirty="0"/>
              </a:p>
            </p:txBody>
          </p:sp>
          <p:sp>
            <p:nvSpPr>
              <p:cNvPr id="68" name="Rectangle 9"/>
              <p:cNvSpPr>
                <a:spLocks noChangeArrowheads="1"/>
              </p:cNvSpPr>
              <p:nvPr/>
            </p:nvSpPr>
            <p:spPr bwMode="auto">
              <a:xfrm>
                <a:off x="3810000" y="3048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4</a:t>
                </a:r>
              </a:p>
            </p:txBody>
          </p:sp>
        </p:grpSp>
        <p:sp>
          <p:nvSpPr>
            <p:cNvPr id="66" name="Rectangle 65"/>
            <p:cNvSpPr/>
            <p:nvPr/>
          </p:nvSpPr>
          <p:spPr>
            <a:xfrm>
              <a:off x="4175760" y="2819400"/>
              <a:ext cx="1371600" cy="646331"/>
            </a:xfrm>
            <a:prstGeom prst="rect">
              <a:avLst/>
            </a:prstGeom>
          </p:spPr>
          <p:txBody>
            <a:bodyPr wrap="square">
              <a:spAutoFit/>
            </a:bodyPr>
            <a:lstStyle/>
            <a:p>
              <a:r>
                <a:rPr lang="en-US" dirty="0">
                  <a:solidFill>
                    <a:srgbClr val="0070C0"/>
                  </a:solidFill>
                </a:rPr>
                <a:t>Source</a:t>
              </a:r>
              <a:br>
                <a:rPr lang="en-US" dirty="0">
                  <a:solidFill>
                    <a:srgbClr val="0070C0"/>
                  </a:solidFill>
                </a:rPr>
              </a:br>
              <a:r>
                <a:rPr lang="en-US" dirty="0">
                  <a:solidFill>
                    <a:srgbClr val="0070C0"/>
                  </a:solidFill>
                </a:rPr>
                <a:t>Document</a:t>
              </a:r>
              <a:endParaRPr lang="en-US" dirty="0"/>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10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10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5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5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up)">
                                      <p:cBhvr>
                                        <p:cTn id="6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0" grpId="0" animBg="1"/>
      <p:bldP spid="41" grpId="0" animBg="1"/>
      <p:bldP spid="55" grpId="0" autoUpdateAnimBg="0"/>
      <p:bldP spid="56" grpId="0" autoUpdateAnimBg="0"/>
      <p:bldP spid="57" grpId="0" autoUpdateAnimBg="0"/>
      <p:bldP spid="58"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descr="C21SE_GJ-003-Page 74-General Journal.jpg"/>
          <p:cNvPicPr>
            <a:picLocks noChangeAspect="1"/>
          </p:cNvPicPr>
          <p:nvPr/>
        </p:nvPicPr>
        <p:blipFill>
          <a:blip r:embed="rId2" cstate="print"/>
          <a:stretch>
            <a:fillRect/>
          </a:stretch>
        </p:blipFill>
        <p:spPr>
          <a:xfrm>
            <a:off x="457200" y="3017520"/>
            <a:ext cx="6446520" cy="1457325"/>
          </a:xfrm>
          <a:prstGeom prst="rect">
            <a:avLst/>
          </a:prstGeom>
        </p:spPr>
      </p:pic>
      <p:grpSp>
        <p:nvGrpSpPr>
          <p:cNvPr id="4" name="Group 63"/>
          <p:cNvGrpSpPr/>
          <p:nvPr/>
        </p:nvGrpSpPr>
        <p:grpSpPr>
          <a:xfrm>
            <a:off x="4446495" y="3076816"/>
            <a:ext cx="4164105" cy="961784"/>
            <a:chOff x="1230855" y="2819400"/>
            <a:chExt cx="4164105" cy="961784"/>
          </a:xfrm>
        </p:grpSpPr>
        <p:grpSp>
          <p:nvGrpSpPr>
            <p:cNvPr id="5" name="Group 54"/>
            <p:cNvGrpSpPr/>
            <p:nvPr/>
          </p:nvGrpSpPr>
          <p:grpSpPr>
            <a:xfrm>
              <a:off x="1230855" y="2819400"/>
              <a:ext cx="2944905" cy="961784"/>
              <a:chOff x="1230855" y="3048000"/>
              <a:chExt cx="2944905" cy="961784"/>
            </a:xfrm>
          </p:grpSpPr>
          <p:sp>
            <p:nvSpPr>
              <p:cNvPr id="67" name="Line 20"/>
              <p:cNvSpPr>
                <a:spLocks noChangeShapeType="1"/>
              </p:cNvSpPr>
              <p:nvPr/>
            </p:nvSpPr>
            <p:spPr bwMode="auto">
              <a:xfrm flipV="1">
                <a:off x="1230855" y="3247784"/>
                <a:ext cx="2743200" cy="762000"/>
              </a:xfrm>
              <a:prstGeom prst="line">
                <a:avLst/>
              </a:prstGeom>
              <a:noFill/>
              <a:ln w="38100">
                <a:solidFill>
                  <a:srgbClr val="00B0F0"/>
                </a:solidFill>
                <a:round/>
                <a:headEnd type="triangle" w="med" len="med"/>
                <a:tailEnd/>
              </a:ln>
              <a:effectLst/>
            </p:spPr>
            <p:txBody>
              <a:bodyPr/>
              <a:lstStyle/>
              <a:p>
                <a:endParaRPr lang="en-US" dirty="0"/>
              </a:p>
            </p:txBody>
          </p:sp>
          <p:sp>
            <p:nvSpPr>
              <p:cNvPr id="68" name="Rectangle 9"/>
              <p:cNvSpPr>
                <a:spLocks noChangeArrowheads="1"/>
              </p:cNvSpPr>
              <p:nvPr/>
            </p:nvSpPr>
            <p:spPr bwMode="auto">
              <a:xfrm>
                <a:off x="3810000" y="3048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4</a:t>
                </a:r>
              </a:p>
            </p:txBody>
          </p:sp>
        </p:grpSp>
        <p:sp>
          <p:nvSpPr>
            <p:cNvPr id="66" name="Rectangle 65"/>
            <p:cNvSpPr/>
            <p:nvPr/>
          </p:nvSpPr>
          <p:spPr>
            <a:xfrm>
              <a:off x="4175760" y="2819400"/>
              <a:ext cx="1219200" cy="646331"/>
            </a:xfrm>
            <a:prstGeom prst="rect">
              <a:avLst/>
            </a:prstGeom>
          </p:spPr>
          <p:txBody>
            <a:bodyPr wrap="square">
              <a:spAutoFit/>
            </a:bodyPr>
            <a:lstStyle/>
            <a:p>
              <a:r>
                <a:rPr lang="en-US" dirty="0">
                  <a:solidFill>
                    <a:srgbClr val="0070C0"/>
                  </a:solidFill>
                </a:rPr>
                <a:t>Source </a:t>
              </a:r>
              <a:br>
                <a:rPr lang="en-US" dirty="0">
                  <a:solidFill>
                    <a:srgbClr val="0070C0"/>
                  </a:solidFill>
                </a:rPr>
              </a:br>
              <a:r>
                <a:rPr lang="en-US" dirty="0">
                  <a:solidFill>
                    <a:srgbClr val="0070C0"/>
                  </a:solidFill>
                </a:rPr>
                <a:t>Document</a:t>
              </a:r>
              <a:endParaRPr lang="en-US" dirty="0"/>
            </a:p>
          </p:txBody>
        </p:sp>
      </p:grpSp>
      <p:sp>
        <p:nvSpPr>
          <p:cNvPr id="2" name="Title 1"/>
          <p:cNvSpPr>
            <a:spLocks noGrp="1"/>
          </p:cNvSpPr>
          <p:nvPr>
            <p:ph type="title"/>
          </p:nvPr>
        </p:nvSpPr>
        <p:spPr/>
        <p:txBody>
          <a:bodyPr>
            <a:noAutofit/>
          </a:bodyPr>
          <a:lstStyle/>
          <a:p>
            <a:r>
              <a:rPr lang="en-US" dirty="0"/>
              <a:t>Paid Cash to Owner as </a:t>
            </a:r>
            <a:br>
              <a:rPr lang="en-US" dirty="0"/>
            </a:br>
            <a:r>
              <a:rPr lang="en-US" dirty="0"/>
              <a:t>Withdrawal of Equity</a:t>
            </a:r>
          </a:p>
        </p:txBody>
      </p:sp>
      <p:sp>
        <p:nvSpPr>
          <p:cNvPr id="3" name="Slide Number Placeholder 2"/>
          <p:cNvSpPr>
            <a:spLocks noGrp="1"/>
          </p:cNvSpPr>
          <p:nvPr>
            <p:ph type="sldNum" sz="quarter" idx="12"/>
          </p:nvPr>
        </p:nvSpPr>
        <p:spPr/>
        <p:txBody>
          <a:bodyPr/>
          <a:lstStyle/>
          <a:p>
            <a:r>
              <a:rPr lang="en-US"/>
              <a:t>SLIDE </a:t>
            </a:r>
            <a:fld id="{FCD2455E-EC1D-45EA-B6B2-90AB88848CFD}" type="slidenum">
              <a:rPr lang="en-US" smtClean="0"/>
              <a:pPr/>
              <a:t>43</a:t>
            </a:fld>
            <a:endParaRPr lang="en-US" dirty="0"/>
          </a:p>
        </p:txBody>
      </p:sp>
      <p:sp>
        <p:nvSpPr>
          <p:cNvPr id="9" name="TextBox 8"/>
          <p:cNvSpPr txBox="1"/>
          <p:nvPr/>
        </p:nvSpPr>
        <p:spPr>
          <a:xfrm>
            <a:off x="457200" y="1447800"/>
            <a:ext cx="3810000" cy="1015663"/>
          </a:xfrm>
          <a:prstGeom prst="rect">
            <a:avLst/>
          </a:prstGeom>
          <a:gradFill flip="none" rotWithShape="1">
            <a:gsLst>
              <a:gs pos="0">
                <a:schemeClr val="bg1"/>
              </a:gs>
              <a:gs pos="50000">
                <a:srgbClr val="CCECFF"/>
              </a:gs>
              <a:gs pos="100000">
                <a:schemeClr val="bg1"/>
              </a:gs>
            </a:gsLst>
            <a:lin ang="10800000" scaled="1"/>
            <a:tileRect/>
          </a:gradFill>
        </p:spPr>
        <p:txBody>
          <a:bodyPr vert="horz" wrap="square" lIns="91440" tIns="45720" rIns="91440" bIns="45720" rtlCol="0" anchor="t" anchorCtr="0">
            <a:spAutoFit/>
          </a:bodyPr>
          <a:lstStyle/>
          <a:p>
            <a:r>
              <a:rPr lang="en-US" sz="2000" dirty="0"/>
              <a:t>January 16. Paid cash to owner for a withdrawal of equity, $350.00. Check No. 6.</a:t>
            </a:r>
          </a:p>
        </p:txBody>
      </p:sp>
      <p:grpSp>
        <p:nvGrpSpPr>
          <p:cNvPr id="6" name="Group 10"/>
          <p:cNvGrpSpPr/>
          <p:nvPr/>
        </p:nvGrpSpPr>
        <p:grpSpPr>
          <a:xfrm>
            <a:off x="5029200" y="1371600"/>
            <a:ext cx="2743200" cy="714494"/>
            <a:chOff x="5724909" y="1676400"/>
            <a:chExt cx="2743200" cy="714494"/>
          </a:xfrm>
        </p:grpSpPr>
        <p:sp>
          <p:nvSpPr>
            <p:cNvPr id="13" name="Rectangle 12"/>
            <p:cNvSpPr/>
            <p:nvPr/>
          </p:nvSpPr>
          <p:spPr>
            <a:xfrm>
              <a:off x="5862989" y="2025134"/>
              <a:ext cx="1264460" cy="365760"/>
            </a:xfrm>
            <a:prstGeom prst="rect">
              <a:avLst/>
            </a:prstGeom>
          </p:spPr>
          <p:txBody>
            <a:bodyPr wrap="square">
              <a:spAutoFit/>
            </a:bodyPr>
            <a:lstStyle/>
            <a:p>
              <a:pPr algn="r"/>
              <a:r>
                <a:rPr lang="en-US" dirty="0"/>
                <a:t>350.00</a:t>
              </a:r>
            </a:p>
          </p:txBody>
        </p:sp>
        <p:grpSp>
          <p:nvGrpSpPr>
            <p:cNvPr id="7" name="Group 53"/>
            <p:cNvGrpSpPr/>
            <p:nvPr/>
          </p:nvGrpSpPr>
          <p:grpSpPr>
            <a:xfrm>
              <a:off x="5724909" y="1676400"/>
              <a:ext cx="2743200" cy="626626"/>
              <a:chOff x="5724909" y="1676400"/>
              <a:chExt cx="2743200" cy="626626"/>
            </a:xfrm>
          </p:grpSpPr>
          <p:sp>
            <p:nvSpPr>
              <p:cNvPr id="14" name="Rectangle 13"/>
              <p:cNvSpPr/>
              <p:nvPr/>
            </p:nvSpPr>
            <p:spPr>
              <a:xfrm>
                <a:off x="5724909" y="1676400"/>
                <a:ext cx="2743200" cy="369332"/>
              </a:xfrm>
              <a:prstGeom prst="rect">
                <a:avLst/>
              </a:prstGeom>
            </p:spPr>
            <p:txBody>
              <a:bodyPr wrap="square">
                <a:spAutoFit/>
              </a:bodyPr>
              <a:lstStyle/>
              <a:p>
                <a:pPr algn="ctr"/>
                <a:r>
                  <a:rPr lang="en-US" dirty="0"/>
                  <a:t>Michael Delgado, Drawing</a:t>
                </a:r>
              </a:p>
            </p:txBody>
          </p:sp>
          <p:cxnSp>
            <p:nvCxnSpPr>
              <p:cNvPr id="15" name="Straight Connector 14"/>
              <p:cNvCxnSpPr/>
              <p:nvPr/>
            </p:nvCxnSpPr>
            <p:spPr>
              <a:xfrm flipH="1">
                <a:off x="5724909" y="20287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127449" y="2028706"/>
                <a:ext cx="0" cy="274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 name="Group 16"/>
          <p:cNvGrpSpPr/>
          <p:nvPr/>
        </p:nvGrpSpPr>
        <p:grpSpPr>
          <a:xfrm>
            <a:off x="5029200" y="2209800"/>
            <a:ext cx="2788460" cy="718066"/>
            <a:chOff x="5724909" y="2667000"/>
            <a:chExt cx="2788460" cy="718066"/>
          </a:xfrm>
        </p:grpSpPr>
        <p:grpSp>
          <p:nvGrpSpPr>
            <p:cNvPr id="10" name="Group 55"/>
            <p:cNvGrpSpPr/>
            <p:nvPr/>
          </p:nvGrpSpPr>
          <p:grpSpPr>
            <a:xfrm>
              <a:off x="5724909" y="2667000"/>
              <a:ext cx="2743200" cy="626626"/>
              <a:chOff x="5724909" y="2667000"/>
              <a:chExt cx="2743200" cy="626626"/>
            </a:xfrm>
          </p:grpSpPr>
          <p:sp>
            <p:nvSpPr>
              <p:cNvPr id="20" name="Rectangle 19"/>
              <p:cNvSpPr/>
              <p:nvPr/>
            </p:nvSpPr>
            <p:spPr>
              <a:xfrm>
                <a:off x="5724909" y="2667000"/>
                <a:ext cx="2743200" cy="369332"/>
              </a:xfrm>
              <a:prstGeom prst="rect">
                <a:avLst/>
              </a:prstGeom>
            </p:spPr>
            <p:txBody>
              <a:bodyPr wrap="square">
                <a:spAutoFit/>
              </a:bodyPr>
              <a:lstStyle/>
              <a:p>
                <a:pPr algn="ctr"/>
                <a:r>
                  <a:rPr lang="en-US" dirty="0"/>
                  <a:t>Cash</a:t>
                </a:r>
              </a:p>
            </p:txBody>
          </p:sp>
          <p:cxnSp>
            <p:nvCxnSpPr>
              <p:cNvPr id="21" name="Straight Connector 20"/>
              <p:cNvCxnSpPr/>
              <p:nvPr/>
            </p:nvCxnSpPr>
            <p:spPr>
              <a:xfrm flipH="1">
                <a:off x="5724909" y="30193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127449" y="3019306"/>
                <a:ext cx="0" cy="274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7248909" y="3019306"/>
              <a:ext cx="1264460" cy="365760"/>
            </a:xfrm>
            <a:prstGeom prst="rect">
              <a:avLst/>
            </a:prstGeom>
          </p:spPr>
          <p:txBody>
            <a:bodyPr wrap="square">
              <a:spAutoFit/>
            </a:bodyPr>
            <a:lstStyle/>
            <a:p>
              <a:pPr algn="r"/>
              <a:r>
                <a:rPr lang="en-US" dirty="0"/>
                <a:t>350.00</a:t>
              </a:r>
            </a:p>
          </p:txBody>
        </p:sp>
      </p:grpSp>
      <p:sp>
        <p:nvSpPr>
          <p:cNvPr id="23" name="Down Arrow 22"/>
          <p:cNvSpPr/>
          <p:nvPr/>
        </p:nvSpPr>
        <p:spPr>
          <a:xfrm>
            <a:off x="6659880" y="2590800"/>
            <a:ext cx="274320" cy="27432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4" name="Up Arrow 23"/>
          <p:cNvSpPr/>
          <p:nvPr/>
        </p:nvSpPr>
        <p:spPr>
          <a:xfrm>
            <a:off x="5212080" y="1752600"/>
            <a:ext cx="274320" cy="274320"/>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0" name="TextBox 49"/>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LO7</a:t>
            </a:r>
            <a:endParaRPr lang="en-US" dirty="0"/>
          </a:p>
        </p:txBody>
      </p:sp>
      <p:sp>
        <p:nvSpPr>
          <p:cNvPr id="51" name="Flowchart: Delay 50"/>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2" name="TextBox 51"/>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3-3</a:t>
            </a:r>
          </a:p>
        </p:txBody>
      </p:sp>
      <p:sp>
        <p:nvSpPr>
          <p:cNvPr id="55" name="Rectangle 29"/>
          <p:cNvSpPr>
            <a:spLocks noChangeArrowheads="1"/>
          </p:cNvSpPr>
          <p:nvPr/>
        </p:nvSpPr>
        <p:spPr bwMode="auto">
          <a:xfrm>
            <a:off x="548640" y="5031836"/>
            <a:ext cx="8229600" cy="369332"/>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2.	</a:t>
            </a:r>
            <a:r>
              <a:rPr lang="en-US" dirty="0"/>
              <a:t>Write the title of the account debited. Write the debit amount.</a:t>
            </a:r>
          </a:p>
        </p:txBody>
      </p:sp>
      <p:sp>
        <p:nvSpPr>
          <p:cNvPr id="56" name="Rectangle 27"/>
          <p:cNvSpPr>
            <a:spLocks noChangeArrowheads="1"/>
          </p:cNvSpPr>
          <p:nvPr/>
        </p:nvSpPr>
        <p:spPr bwMode="auto">
          <a:xfrm>
            <a:off x="548640" y="4724400"/>
            <a:ext cx="8229600" cy="369332"/>
          </a:xfrm>
          <a:prstGeom prst="rect">
            <a:avLst/>
          </a:prstGeom>
          <a:noFill/>
          <a:ln w="9525">
            <a:noFill/>
            <a:miter lim="800000"/>
            <a:headEnd/>
            <a:tailEnd/>
          </a:ln>
          <a:effectLst/>
        </p:spPr>
        <p:txBody>
          <a:bodyPr wrap="square">
            <a:spAutoFit/>
          </a:bodyPr>
          <a:lstStyle/>
          <a:p>
            <a:pPr marL="342900" indent="-342900">
              <a:spcBef>
                <a:spcPct val="20000"/>
              </a:spcBef>
              <a:buClr>
                <a:schemeClr val="accent2"/>
              </a:buClr>
              <a:buFont typeface="Wingdings" pitchFamily="2" charset="2"/>
              <a:buNone/>
            </a:pPr>
            <a:r>
              <a:rPr lang="en-US" b="1" dirty="0">
                <a:solidFill>
                  <a:srgbClr val="FF0000"/>
                </a:solidFill>
                <a:effectLst>
                  <a:outerShdw blurRad="38100" dist="38100" dir="2700000" algn="tl">
                    <a:srgbClr val="000000">
                      <a:alpha val="43137"/>
                    </a:srgbClr>
                  </a:outerShdw>
                </a:effectLst>
              </a:rPr>
              <a:t>1.	</a:t>
            </a:r>
            <a:r>
              <a:rPr lang="en-US" dirty="0"/>
              <a:t>Write the date in the Date column.</a:t>
            </a:r>
          </a:p>
        </p:txBody>
      </p:sp>
      <p:sp>
        <p:nvSpPr>
          <p:cNvPr id="57" name="Rectangle 30"/>
          <p:cNvSpPr>
            <a:spLocks noChangeArrowheads="1"/>
          </p:cNvSpPr>
          <p:nvPr/>
        </p:nvSpPr>
        <p:spPr bwMode="auto">
          <a:xfrm>
            <a:off x="548640" y="5339272"/>
            <a:ext cx="8595360" cy="646331"/>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3.	</a:t>
            </a:r>
            <a:r>
              <a:rPr lang="en-US" dirty="0"/>
              <a:t>On the next line, indented about one centimeter, write the title of the account credited. Write the credit amount.</a:t>
            </a:r>
          </a:p>
        </p:txBody>
      </p:sp>
      <p:sp>
        <p:nvSpPr>
          <p:cNvPr id="58" name="Rectangle 30"/>
          <p:cNvSpPr>
            <a:spLocks noChangeArrowheads="1"/>
          </p:cNvSpPr>
          <p:nvPr/>
        </p:nvSpPr>
        <p:spPr bwMode="auto">
          <a:xfrm>
            <a:off x="548640" y="5923708"/>
            <a:ext cx="8229600" cy="369332"/>
          </a:xfrm>
          <a:prstGeom prst="rect">
            <a:avLst/>
          </a:prstGeom>
          <a:noFill/>
          <a:ln w="9525">
            <a:noFill/>
            <a:miter lim="800000"/>
            <a:headEnd/>
            <a:tailEnd/>
          </a:ln>
          <a:effectLst/>
        </p:spPr>
        <p:txBody>
          <a:bodyPr wrap="square">
            <a:spAutoFit/>
          </a:bodyPr>
          <a:lstStyle/>
          <a:p>
            <a:pPr marL="347663" indent="-347663"/>
            <a:r>
              <a:rPr lang="en-US" b="1" dirty="0">
                <a:solidFill>
                  <a:srgbClr val="FF0000"/>
                </a:solidFill>
                <a:effectLst>
                  <a:outerShdw blurRad="38100" dist="38100" dir="2700000" algn="tl">
                    <a:srgbClr val="000000">
                      <a:alpha val="43137"/>
                    </a:srgbClr>
                  </a:outerShdw>
                </a:effectLst>
              </a:rPr>
              <a:t>4.	</a:t>
            </a:r>
            <a:r>
              <a:rPr lang="en-US" dirty="0"/>
              <a:t>Write the source document number in the Doc. No. column.</a:t>
            </a:r>
          </a:p>
        </p:txBody>
      </p:sp>
      <p:grpSp>
        <p:nvGrpSpPr>
          <p:cNvPr id="11" name="Group 58"/>
          <p:cNvGrpSpPr/>
          <p:nvPr/>
        </p:nvGrpSpPr>
        <p:grpSpPr>
          <a:xfrm>
            <a:off x="609600" y="2601686"/>
            <a:ext cx="1273628" cy="1360714"/>
            <a:chOff x="1012372" y="2819400"/>
            <a:chExt cx="1273628" cy="1360714"/>
          </a:xfrm>
        </p:grpSpPr>
        <p:grpSp>
          <p:nvGrpSpPr>
            <p:cNvPr id="12" name="Group 51"/>
            <p:cNvGrpSpPr/>
            <p:nvPr/>
          </p:nvGrpSpPr>
          <p:grpSpPr>
            <a:xfrm>
              <a:off x="1012372" y="2819400"/>
              <a:ext cx="533400" cy="1360714"/>
              <a:chOff x="1088572" y="2438400"/>
              <a:chExt cx="533400" cy="1360714"/>
            </a:xfrm>
          </p:grpSpPr>
          <p:cxnSp>
            <p:nvCxnSpPr>
              <p:cNvPr id="62" name="Straight Arrow Connector 61"/>
              <p:cNvCxnSpPr/>
              <p:nvPr/>
            </p:nvCxnSpPr>
            <p:spPr>
              <a:xfrm>
                <a:off x="1281312" y="2638184"/>
                <a:ext cx="340660" cy="116093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Rectangle 7"/>
              <p:cNvSpPr>
                <a:spLocks noChangeArrowheads="1"/>
              </p:cNvSpPr>
              <p:nvPr/>
            </p:nvSpPr>
            <p:spPr bwMode="auto">
              <a:xfrm>
                <a:off x="1088572" y="2438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1</a:t>
                </a:r>
              </a:p>
            </p:txBody>
          </p:sp>
        </p:grpSp>
        <p:sp>
          <p:nvSpPr>
            <p:cNvPr id="61" name="Rectangle 60"/>
            <p:cNvSpPr/>
            <p:nvPr/>
          </p:nvSpPr>
          <p:spPr>
            <a:xfrm>
              <a:off x="1371600" y="2819400"/>
              <a:ext cx="914400" cy="369332"/>
            </a:xfrm>
            <a:prstGeom prst="rect">
              <a:avLst/>
            </a:prstGeom>
          </p:spPr>
          <p:txBody>
            <a:bodyPr wrap="square">
              <a:spAutoFit/>
            </a:bodyPr>
            <a:lstStyle/>
            <a:p>
              <a:r>
                <a:rPr lang="en-US" dirty="0">
                  <a:solidFill>
                    <a:srgbClr val="0070C0"/>
                  </a:solidFill>
                </a:rPr>
                <a:t>Date</a:t>
              </a:r>
              <a:endParaRPr lang="en-US" dirty="0"/>
            </a:p>
          </p:txBody>
        </p:sp>
      </p:grpSp>
      <p:grpSp>
        <p:nvGrpSpPr>
          <p:cNvPr id="17" name="Group 68"/>
          <p:cNvGrpSpPr/>
          <p:nvPr/>
        </p:nvGrpSpPr>
        <p:grpSpPr>
          <a:xfrm>
            <a:off x="1600201" y="2601686"/>
            <a:ext cx="3657598" cy="1436913"/>
            <a:chOff x="1676401" y="2677886"/>
            <a:chExt cx="3657598" cy="1436913"/>
          </a:xfrm>
        </p:grpSpPr>
        <p:sp>
          <p:nvSpPr>
            <p:cNvPr id="70" name="Line 20"/>
            <p:cNvSpPr>
              <a:spLocks noChangeShapeType="1"/>
            </p:cNvSpPr>
            <p:nvPr/>
          </p:nvSpPr>
          <p:spPr bwMode="auto">
            <a:xfrm flipH="1" flipV="1">
              <a:off x="2133598" y="2895598"/>
              <a:ext cx="3200401" cy="1219201"/>
            </a:xfrm>
            <a:prstGeom prst="line">
              <a:avLst/>
            </a:prstGeom>
            <a:noFill/>
            <a:ln w="38100">
              <a:solidFill>
                <a:srgbClr val="00B0F0"/>
              </a:solidFill>
              <a:round/>
              <a:headEnd type="triangle" w="med" len="med"/>
              <a:tailEnd/>
            </a:ln>
            <a:effectLst/>
          </p:spPr>
          <p:txBody>
            <a:bodyPr/>
            <a:lstStyle/>
            <a:p>
              <a:endParaRPr lang="en-US" dirty="0"/>
            </a:p>
          </p:txBody>
        </p:sp>
        <p:grpSp>
          <p:nvGrpSpPr>
            <p:cNvPr id="18" name="Group 71"/>
            <p:cNvGrpSpPr/>
            <p:nvPr/>
          </p:nvGrpSpPr>
          <p:grpSpPr>
            <a:xfrm>
              <a:off x="1676401" y="2677886"/>
              <a:ext cx="1447799" cy="1360712"/>
              <a:chOff x="7010401" y="4648200"/>
              <a:chExt cx="1447799" cy="1360712"/>
            </a:xfrm>
          </p:grpSpPr>
          <p:grpSp>
            <p:nvGrpSpPr>
              <p:cNvPr id="25" name="Group 60"/>
              <p:cNvGrpSpPr/>
              <p:nvPr/>
            </p:nvGrpSpPr>
            <p:grpSpPr>
              <a:xfrm>
                <a:off x="7010401" y="4648200"/>
                <a:ext cx="594359" cy="1360712"/>
                <a:chOff x="4267201" y="4343400"/>
                <a:chExt cx="594359" cy="1360712"/>
              </a:xfrm>
            </p:grpSpPr>
            <p:sp>
              <p:nvSpPr>
                <p:cNvPr id="74" name="Line 20"/>
                <p:cNvSpPr>
                  <a:spLocks noChangeShapeType="1"/>
                </p:cNvSpPr>
                <p:nvPr/>
              </p:nvSpPr>
              <p:spPr bwMode="auto">
                <a:xfrm flipV="1">
                  <a:off x="4267201" y="4484913"/>
                  <a:ext cx="457200" cy="1219199"/>
                </a:xfrm>
                <a:prstGeom prst="line">
                  <a:avLst/>
                </a:prstGeom>
                <a:noFill/>
                <a:ln w="38100">
                  <a:solidFill>
                    <a:srgbClr val="00B0F0"/>
                  </a:solidFill>
                  <a:round/>
                  <a:headEnd type="triangle" w="med" len="med"/>
                  <a:tailEnd/>
                </a:ln>
                <a:effectLst/>
              </p:spPr>
              <p:txBody>
                <a:bodyPr/>
                <a:lstStyle/>
                <a:p>
                  <a:endParaRPr lang="en-US" dirty="0"/>
                </a:p>
              </p:txBody>
            </p:sp>
            <p:sp>
              <p:nvSpPr>
                <p:cNvPr id="75" name="Rectangle 9"/>
                <p:cNvSpPr>
                  <a:spLocks noChangeArrowheads="1"/>
                </p:cNvSpPr>
                <p:nvPr/>
              </p:nvSpPr>
              <p:spPr bwMode="auto">
                <a:xfrm>
                  <a:off x="4495800" y="4343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2</a:t>
                  </a:r>
                </a:p>
              </p:txBody>
            </p:sp>
          </p:grpSp>
          <p:sp>
            <p:nvSpPr>
              <p:cNvPr id="73" name="Rectangle 72"/>
              <p:cNvSpPr/>
              <p:nvPr/>
            </p:nvSpPr>
            <p:spPr>
              <a:xfrm>
                <a:off x="7620000" y="4648200"/>
                <a:ext cx="838200" cy="369332"/>
              </a:xfrm>
              <a:prstGeom prst="rect">
                <a:avLst/>
              </a:prstGeom>
            </p:spPr>
            <p:txBody>
              <a:bodyPr wrap="square">
                <a:spAutoFit/>
              </a:bodyPr>
              <a:lstStyle/>
              <a:p>
                <a:r>
                  <a:rPr lang="en-US" dirty="0">
                    <a:solidFill>
                      <a:srgbClr val="0070C0"/>
                    </a:solidFill>
                  </a:rPr>
                  <a:t>Debit</a:t>
                </a:r>
                <a:endParaRPr lang="en-US" dirty="0"/>
              </a:p>
            </p:txBody>
          </p:sp>
        </p:grpSp>
      </p:grpSp>
      <p:grpSp>
        <p:nvGrpSpPr>
          <p:cNvPr id="26" name="Group 75"/>
          <p:cNvGrpSpPr/>
          <p:nvPr/>
        </p:nvGrpSpPr>
        <p:grpSpPr>
          <a:xfrm>
            <a:off x="1828800" y="4267200"/>
            <a:ext cx="4307540" cy="527882"/>
            <a:chOff x="1828800" y="4272718"/>
            <a:chExt cx="4307540" cy="527882"/>
          </a:xfrm>
        </p:grpSpPr>
        <p:cxnSp>
          <p:nvCxnSpPr>
            <p:cNvPr id="77" name="Straight Arrow Connector 76"/>
            <p:cNvCxnSpPr/>
            <p:nvPr/>
          </p:nvCxnSpPr>
          <p:spPr>
            <a:xfrm flipV="1">
              <a:off x="4935070" y="4272718"/>
              <a:ext cx="1201270" cy="365760"/>
            </a:xfrm>
            <a:prstGeom prst="straightConnector1">
              <a:avLst/>
            </a:prstGeom>
            <a:noFill/>
            <a:ln w="38100">
              <a:solidFill>
                <a:srgbClr val="00B0F0"/>
              </a:solidFill>
              <a:round/>
              <a:headEnd type="none" w="med" len="med"/>
              <a:tailEnd type="triangle" w="med" len="med"/>
            </a:ln>
            <a:effectLst/>
          </p:spPr>
        </p:cxnSp>
        <p:grpSp>
          <p:nvGrpSpPr>
            <p:cNvPr id="27" name="Group 90"/>
            <p:cNvGrpSpPr/>
            <p:nvPr/>
          </p:nvGrpSpPr>
          <p:grpSpPr>
            <a:xfrm>
              <a:off x="1828800" y="4290648"/>
              <a:ext cx="4267200" cy="509952"/>
              <a:chOff x="1828800" y="4290648"/>
              <a:chExt cx="4267200" cy="509952"/>
            </a:xfrm>
          </p:grpSpPr>
          <p:cxnSp>
            <p:nvCxnSpPr>
              <p:cNvPr id="79" name="Straight Arrow Connector 78"/>
              <p:cNvCxnSpPr/>
              <p:nvPr/>
            </p:nvCxnSpPr>
            <p:spPr>
              <a:xfrm flipH="1" flipV="1">
                <a:off x="1828800" y="4290648"/>
                <a:ext cx="3124200" cy="363070"/>
              </a:xfrm>
              <a:prstGeom prst="straightConnector1">
                <a:avLst/>
              </a:prstGeom>
              <a:noFill/>
              <a:ln w="38100">
                <a:solidFill>
                  <a:srgbClr val="00B0F0"/>
                </a:solidFill>
                <a:round/>
                <a:headEnd type="none" w="med" len="med"/>
                <a:tailEnd type="triangle" w="med" len="med"/>
              </a:ln>
              <a:effectLst/>
            </p:spPr>
          </p:cxnSp>
          <p:grpSp>
            <p:nvGrpSpPr>
              <p:cNvPr id="28" name="Group 70"/>
              <p:cNvGrpSpPr/>
              <p:nvPr/>
            </p:nvGrpSpPr>
            <p:grpSpPr>
              <a:xfrm>
                <a:off x="4724400" y="4431268"/>
                <a:ext cx="1371600" cy="369332"/>
                <a:chOff x="3733800" y="4419600"/>
                <a:chExt cx="1371600" cy="369332"/>
              </a:xfrm>
            </p:grpSpPr>
            <p:sp>
              <p:nvSpPr>
                <p:cNvPr id="81" name="Rectangle 80"/>
                <p:cNvSpPr/>
                <p:nvPr/>
              </p:nvSpPr>
              <p:spPr>
                <a:xfrm>
                  <a:off x="4191000" y="4419600"/>
                  <a:ext cx="914400" cy="369332"/>
                </a:xfrm>
                <a:prstGeom prst="rect">
                  <a:avLst/>
                </a:prstGeom>
              </p:spPr>
              <p:txBody>
                <a:bodyPr wrap="square">
                  <a:spAutoFit/>
                </a:bodyPr>
                <a:lstStyle/>
                <a:p>
                  <a:r>
                    <a:rPr lang="en-US" dirty="0">
                      <a:solidFill>
                        <a:srgbClr val="0070C0"/>
                      </a:solidFill>
                    </a:rPr>
                    <a:t>Credit</a:t>
                  </a:r>
                  <a:endParaRPr lang="en-US" dirty="0"/>
                </a:p>
              </p:txBody>
            </p:sp>
            <p:sp>
              <p:nvSpPr>
                <p:cNvPr id="82" name="Rectangle 10"/>
                <p:cNvSpPr>
                  <a:spLocks noChangeArrowheads="1"/>
                </p:cNvSpPr>
                <p:nvPr/>
              </p:nvSpPr>
              <p:spPr bwMode="auto">
                <a:xfrm>
                  <a:off x="3733800" y="44196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3</a:t>
                  </a:r>
                </a:p>
              </p:txBody>
            </p:sp>
          </p:grpSp>
        </p:gr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up)">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5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up)">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up)">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5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down)">
                                      <p:cBhvr>
                                        <p:cTn id="56" dur="500"/>
                                        <p:tgtEl>
                                          <p:spTgt spid="26"/>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up)">
                                      <p:cBhvr>
                                        <p:cTn id="6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animBg="1"/>
      <p:bldP spid="24" grpId="0" animBg="1"/>
      <p:bldP spid="55" grpId="0" autoUpdateAnimBg="0"/>
      <p:bldP spid="56" grpId="0" autoUpdateAnimBg="0"/>
      <p:bldP spid="57" grpId="0" autoUpdateAnimBg="0"/>
      <p:bldP spid="58"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Lesson 3-3 </a:t>
            </a:r>
            <a:r>
              <a:rPr lang="en-US" dirty="0"/>
              <a:t>Audit Your Understanding</a:t>
            </a:r>
          </a:p>
        </p:txBody>
      </p:sp>
      <p:sp>
        <p:nvSpPr>
          <p:cNvPr id="7" name="Content Placeholder 6"/>
          <p:cNvSpPr>
            <a:spLocks noGrp="1"/>
          </p:cNvSpPr>
          <p:nvPr>
            <p:ph idx="1"/>
          </p:nvPr>
        </p:nvSpPr>
        <p:spPr/>
        <p:txBody>
          <a:bodyPr vert="horz" lIns="91440" tIns="45720" rIns="91440" bIns="45720" rtlCol="0">
            <a:normAutofit/>
          </a:bodyPr>
          <a:lstStyle/>
          <a:p>
            <a:pPr marL="457200" indent="-457200">
              <a:buNone/>
            </a:pPr>
            <a:r>
              <a:rPr lang="en-US" b="1" dirty="0">
                <a:solidFill>
                  <a:srgbClr val="FF0000"/>
                </a:solidFill>
              </a:rPr>
              <a:t>1.	</a:t>
            </a:r>
            <a:r>
              <a:rPr lang="en-US" dirty="0"/>
              <a:t>When cash is received from sales, which account is listed on the first line of the entry?</a:t>
            </a:r>
          </a:p>
        </p:txBody>
      </p:sp>
      <p:sp>
        <p:nvSpPr>
          <p:cNvPr id="4" name="Slide Number Placeholder 3"/>
          <p:cNvSpPr>
            <a:spLocks noGrp="1"/>
          </p:cNvSpPr>
          <p:nvPr>
            <p:ph type="sldNum" sz="quarter" idx="12"/>
          </p:nvPr>
        </p:nvSpPr>
        <p:spPr/>
        <p:txBody>
          <a:bodyPr/>
          <a:lstStyle/>
          <a:p>
            <a:r>
              <a:rPr lang="en-US" dirty="0"/>
              <a:t>SLIDE </a:t>
            </a:r>
            <a:fld id="{FCD2455E-EC1D-45EA-B6B2-90AB88848CFD}" type="slidenum">
              <a:rPr lang="en-US" smtClean="0"/>
              <a:pPr/>
              <a:t>44</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7"/>
          <p:cNvSpPr txBox="1">
            <a:spLocks/>
          </p:cNvSpPr>
          <p:nvPr/>
        </p:nvSpPr>
        <p:spPr>
          <a:xfrm>
            <a:off x="914400" y="3048000"/>
            <a:ext cx="7315200" cy="1295400"/>
          </a:xfrm>
          <a:prstGeom prst="rect">
            <a:avLst/>
          </a:prstGeom>
          <a:solidFill>
            <a:schemeClr val="bg2"/>
          </a:solidFill>
        </p:spPr>
        <p:txBody>
          <a:bodyPr vert="horz" lIns="91440" tIns="45720" rIns="91440" bIns="45720" rtlCol="0">
            <a:normAutofit/>
          </a:bodyPr>
          <a:lstStyle/>
          <a:p>
            <a:pPr marL="342900" marR="0" lvl="0" indent="-342900" algn="l" defTabSz="914400" rtl="0" eaLnBrk="1" fontAlgn="auto" latinLnBrk="0" hangingPunct="1">
              <a:lnSpc>
                <a:spcPct val="120000"/>
              </a:lnSpc>
              <a:spcBef>
                <a:spcPts val="0"/>
              </a:spcBef>
              <a:spcAft>
                <a:spcPts val="0"/>
              </a:spcAft>
              <a:buClr>
                <a:srgbClr val="FF0000"/>
              </a:buClr>
              <a:buSzTx/>
              <a:buFont typeface="Calibri" pitchFamily="34" charset="0"/>
              <a:buNone/>
              <a:tabLst>
                <a:tab pos="228600" algn="l"/>
              </a:tabLst>
              <a:defRPr/>
            </a:pPr>
            <a:r>
              <a:rPr kumimoji="0" lang="en-US" sz="2400" b="1" i="0" u="none" strike="noStrike" kern="1200" cap="none" spc="0" normalizeH="0" baseline="0" noProof="0" dirty="0">
                <a:ln>
                  <a:noFill/>
                </a:ln>
                <a:solidFill>
                  <a:srgbClr val="FF0000"/>
                </a:solidFill>
                <a:effectLst/>
                <a:uLnTx/>
                <a:uFillTx/>
                <a:latin typeface="+mn-lt"/>
                <a:ea typeface="+mn-ea"/>
                <a:cs typeface="+mn-cs"/>
              </a:rPr>
              <a:t>ANSWER</a:t>
            </a:r>
          </a:p>
          <a:p>
            <a:pPr>
              <a:lnSpc>
                <a:spcPct val="120000"/>
              </a:lnSpc>
              <a:buClr>
                <a:srgbClr val="FF0000"/>
              </a:buClr>
            </a:pPr>
            <a:r>
              <a:rPr lang="en-US" sz="3200" dirty="0">
                <a:ea typeface="Calibri"/>
                <a:cs typeface="Times"/>
              </a:rPr>
              <a:t>Cash</a:t>
            </a:r>
          </a:p>
        </p:txBody>
      </p:sp>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3-3</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Lesson 3-3 </a:t>
            </a:r>
            <a:r>
              <a:rPr lang="en-US" dirty="0"/>
              <a:t>Audit Your Understanding</a:t>
            </a:r>
          </a:p>
        </p:txBody>
      </p:sp>
      <p:sp>
        <p:nvSpPr>
          <p:cNvPr id="7" name="Content Placeholder 6"/>
          <p:cNvSpPr>
            <a:spLocks noGrp="1"/>
          </p:cNvSpPr>
          <p:nvPr>
            <p:ph idx="1"/>
          </p:nvPr>
        </p:nvSpPr>
        <p:spPr/>
        <p:txBody>
          <a:bodyPr vert="horz" lIns="91440" tIns="45720" rIns="91440" bIns="45720" rtlCol="0">
            <a:normAutofit/>
          </a:bodyPr>
          <a:lstStyle/>
          <a:p>
            <a:pPr marL="457200" marR="0" indent="-457200">
              <a:spcAft>
                <a:spcPts val="0"/>
              </a:spcAft>
              <a:buNone/>
            </a:pPr>
            <a:r>
              <a:rPr lang="en-US" b="1" dirty="0">
                <a:solidFill>
                  <a:srgbClr val="FF0000"/>
                </a:solidFill>
              </a:rPr>
              <a:t>2.	</a:t>
            </a:r>
            <a:r>
              <a:rPr lang="en-US" dirty="0"/>
              <a:t>When cash is received from sales, which account is listed on the second line of the entry?</a:t>
            </a:r>
          </a:p>
        </p:txBody>
      </p:sp>
      <p:sp>
        <p:nvSpPr>
          <p:cNvPr id="4" name="Slide Number Placeholder 3"/>
          <p:cNvSpPr>
            <a:spLocks noGrp="1"/>
          </p:cNvSpPr>
          <p:nvPr>
            <p:ph type="sldNum" sz="quarter" idx="12"/>
          </p:nvPr>
        </p:nvSpPr>
        <p:spPr/>
        <p:txBody>
          <a:bodyPr/>
          <a:lstStyle/>
          <a:p>
            <a:r>
              <a:rPr lang="en-US" dirty="0"/>
              <a:t>SLIDE </a:t>
            </a:r>
            <a:fld id="{FCD2455E-EC1D-45EA-B6B2-90AB88848CFD}" type="slidenum">
              <a:rPr lang="en-US" smtClean="0"/>
              <a:pPr/>
              <a:t>45</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7"/>
          <p:cNvSpPr txBox="1">
            <a:spLocks/>
          </p:cNvSpPr>
          <p:nvPr/>
        </p:nvSpPr>
        <p:spPr>
          <a:xfrm>
            <a:off x="914400" y="3429000"/>
            <a:ext cx="7315200" cy="1828800"/>
          </a:xfrm>
          <a:prstGeom prst="rect">
            <a:avLst/>
          </a:prstGeom>
          <a:solidFill>
            <a:schemeClr val="bg2"/>
          </a:solidFill>
        </p:spPr>
        <p:txBody>
          <a:bodyPr vert="horz" lIns="91440" tIns="45720" rIns="91440" bIns="45720" rtlCol="0">
            <a:normAutofit/>
          </a:bodyPr>
          <a:lstStyle/>
          <a:p>
            <a:pPr marL="342900" marR="0" lvl="0" indent="-342900" algn="l" defTabSz="914400" rtl="0" eaLnBrk="1" fontAlgn="auto" latinLnBrk="0" hangingPunct="1">
              <a:lnSpc>
                <a:spcPct val="120000"/>
              </a:lnSpc>
              <a:spcBef>
                <a:spcPts val="0"/>
              </a:spcBef>
              <a:spcAft>
                <a:spcPts val="0"/>
              </a:spcAft>
              <a:buClr>
                <a:srgbClr val="FF0000"/>
              </a:buClr>
              <a:buSzTx/>
              <a:buFont typeface="Calibri" pitchFamily="34" charset="0"/>
              <a:buNone/>
              <a:tabLst>
                <a:tab pos="228600" algn="l"/>
              </a:tabLst>
              <a:defRPr/>
            </a:pPr>
            <a:r>
              <a:rPr kumimoji="0" lang="en-US" sz="2400" b="1" i="0" u="none" strike="noStrike" kern="1200" cap="none" spc="0" normalizeH="0" baseline="0" noProof="0" dirty="0">
                <a:ln>
                  <a:noFill/>
                </a:ln>
                <a:solidFill>
                  <a:srgbClr val="FF0000"/>
                </a:solidFill>
                <a:effectLst/>
                <a:uLnTx/>
                <a:uFillTx/>
                <a:latin typeface="+mn-lt"/>
                <a:ea typeface="+mn-ea"/>
                <a:cs typeface="+mn-cs"/>
              </a:rPr>
              <a:t>ANSWER</a:t>
            </a:r>
          </a:p>
          <a:p>
            <a:pPr>
              <a:lnSpc>
                <a:spcPct val="120000"/>
              </a:lnSpc>
              <a:buClr>
                <a:srgbClr val="FF0000"/>
              </a:buClr>
            </a:pPr>
            <a:r>
              <a:rPr lang="en-US" sz="3200" dirty="0">
                <a:ea typeface="Calibri"/>
                <a:cs typeface="Times"/>
              </a:rPr>
              <a:t>Sales</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3-3</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Lesson 3-3 </a:t>
            </a:r>
            <a:r>
              <a:rPr lang="en-US" dirty="0"/>
              <a:t>Audit Your Understanding</a:t>
            </a:r>
          </a:p>
        </p:txBody>
      </p:sp>
      <p:sp>
        <p:nvSpPr>
          <p:cNvPr id="7" name="Content Placeholder 6"/>
          <p:cNvSpPr>
            <a:spLocks noGrp="1"/>
          </p:cNvSpPr>
          <p:nvPr>
            <p:ph idx="1"/>
          </p:nvPr>
        </p:nvSpPr>
        <p:spPr/>
        <p:txBody>
          <a:bodyPr vert="horz" lIns="91440" tIns="45720" rIns="91440" bIns="45720" rtlCol="0">
            <a:normAutofit/>
          </a:bodyPr>
          <a:lstStyle/>
          <a:p>
            <a:pPr marL="457200" marR="0" indent="-457200">
              <a:spcAft>
                <a:spcPts val="0"/>
              </a:spcAft>
              <a:buNone/>
            </a:pPr>
            <a:r>
              <a:rPr lang="en-US" b="1" dirty="0">
                <a:solidFill>
                  <a:srgbClr val="FF0000"/>
                </a:solidFill>
              </a:rPr>
              <a:t>3.	</a:t>
            </a:r>
            <a:r>
              <a:rPr lang="en-US" dirty="0"/>
              <a:t>When services are sold on account, which account is listed on the second line of the entry?</a:t>
            </a:r>
          </a:p>
        </p:txBody>
      </p:sp>
      <p:sp>
        <p:nvSpPr>
          <p:cNvPr id="4" name="Slide Number Placeholder 3"/>
          <p:cNvSpPr>
            <a:spLocks noGrp="1"/>
          </p:cNvSpPr>
          <p:nvPr>
            <p:ph type="sldNum" sz="quarter" idx="12"/>
          </p:nvPr>
        </p:nvSpPr>
        <p:spPr/>
        <p:txBody>
          <a:bodyPr/>
          <a:lstStyle/>
          <a:p>
            <a:r>
              <a:rPr lang="en-US" dirty="0"/>
              <a:t>SLIDE </a:t>
            </a:r>
            <a:fld id="{FCD2455E-EC1D-45EA-B6B2-90AB88848CFD}" type="slidenum">
              <a:rPr lang="en-US" smtClean="0"/>
              <a:pPr/>
              <a:t>46</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7"/>
          <p:cNvSpPr txBox="1">
            <a:spLocks/>
          </p:cNvSpPr>
          <p:nvPr/>
        </p:nvSpPr>
        <p:spPr>
          <a:xfrm>
            <a:off x="914400" y="3429000"/>
            <a:ext cx="7315200" cy="1828800"/>
          </a:xfrm>
          <a:prstGeom prst="rect">
            <a:avLst/>
          </a:prstGeom>
          <a:solidFill>
            <a:schemeClr val="bg2"/>
          </a:solidFill>
        </p:spPr>
        <p:txBody>
          <a:bodyPr vert="horz" lIns="91440" tIns="45720" rIns="91440" bIns="45720" rtlCol="0">
            <a:normAutofit/>
          </a:bodyPr>
          <a:lstStyle/>
          <a:p>
            <a:pPr marL="342900" marR="0" lvl="0" indent="-342900" algn="l" defTabSz="914400" rtl="0" eaLnBrk="1" fontAlgn="auto" latinLnBrk="0" hangingPunct="1">
              <a:lnSpc>
                <a:spcPct val="120000"/>
              </a:lnSpc>
              <a:spcBef>
                <a:spcPts val="0"/>
              </a:spcBef>
              <a:spcAft>
                <a:spcPts val="0"/>
              </a:spcAft>
              <a:buClr>
                <a:srgbClr val="FF0000"/>
              </a:buClr>
              <a:buSzTx/>
              <a:buFont typeface="Calibri" pitchFamily="34" charset="0"/>
              <a:buNone/>
              <a:tabLst>
                <a:tab pos="228600" algn="l"/>
              </a:tabLst>
              <a:defRPr/>
            </a:pPr>
            <a:r>
              <a:rPr kumimoji="0" lang="en-US" sz="2400" b="1" i="0" u="none" strike="noStrike" kern="1200" cap="none" spc="0" normalizeH="0" baseline="0" noProof="0" dirty="0">
                <a:ln>
                  <a:noFill/>
                </a:ln>
                <a:solidFill>
                  <a:srgbClr val="FF0000"/>
                </a:solidFill>
                <a:effectLst/>
                <a:uLnTx/>
                <a:uFillTx/>
                <a:latin typeface="+mn-lt"/>
                <a:ea typeface="+mn-ea"/>
                <a:cs typeface="+mn-cs"/>
              </a:rPr>
              <a:t>ANSWER</a:t>
            </a:r>
          </a:p>
          <a:p>
            <a:pPr>
              <a:lnSpc>
                <a:spcPct val="120000"/>
              </a:lnSpc>
              <a:buClr>
                <a:srgbClr val="FF0000"/>
              </a:buClr>
            </a:pPr>
            <a:r>
              <a:rPr lang="en-US" sz="3200" dirty="0"/>
              <a:t>Sales</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3-3</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Lesson 3-3 </a:t>
            </a:r>
            <a:r>
              <a:rPr lang="en-US" dirty="0"/>
              <a:t>Audit Your Understanding</a:t>
            </a:r>
          </a:p>
        </p:txBody>
      </p:sp>
      <p:sp>
        <p:nvSpPr>
          <p:cNvPr id="7" name="Content Placeholder 6"/>
          <p:cNvSpPr>
            <a:spLocks noGrp="1"/>
          </p:cNvSpPr>
          <p:nvPr>
            <p:ph idx="1"/>
          </p:nvPr>
        </p:nvSpPr>
        <p:spPr/>
        <p:txBody>
          <a:bodyPr vert="horz" lIns="91440" tIns="45720" rIns="91440" bIns="45720" rtlCol="0">
            <a:normAutofit/>
          </a:bodyPr>
          <a:lstStyle/>
          <a:p>
            <a:pPr marL="457200" marR="0" indent="-457200">
              <a:spcAft>
                <a:spcPts val="0"/>
              </a:spcAft>
              <a:buNone/>
            </a:pPr>
            <a:r>
              <a:rPr lang="en-US" b="1" dirty="0">
                <a:solidFill>
                  <a:srgbClr val="FF0000"/>
                </a:solidFill>
              </a:rPr>
              <a:t>4.	</a:t>
            </a:r>
            <a:r>
              <a:rPr lang="en-US" dirty="0"/>
              <a:t>When cash is paid for any reason, what abbreviation is used for the source document?</a:t>
            </a:r>
          </a:p>
        </p:txBody>
      </p:sp>
      <p:sp>
        <p:nvSpPr>
          <p:cNvPr id="4" name="Slide Number Placeholder 3"/>
          <p:cNvSpPr>
            <a:spLocks noGrp="1"/>
          </p:cNvSpPr>
          <p:nvPr>
            <p:ph type="sldNum" sz="quarter" idx="12"/>
          </p:nvPr>
        </p:nvSpPr>
        <p:spPr/>
        <p:txBody>
          <a:bodyPr/>
          <a:lstStyle/>
          <a:p>
            <a:r>
              <a:rPr lang="en-US" dirty="0"/>
              <a:t>SLIDE </a:t>
            </a:r>
            <a:fld id="{FCD2455E-EC1D-45EA-B6B2-90AB88848CFD}" type="slidenum">
              <a:rPr lang="en-US" smtClean="0"/>
              <a:pPr/>
              <a:t>47</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7"/>
          <p:cNvSpPr txBox="1">
            <a:spLocks/>
          </p:cNvSpPr>
          <p:nvPr/>
        </p:nvSpPr>
        <p:spPr>
          <a:xfrm>
            <a:off x="914400" y="3429000"/>
            <a:ext cx="7315200" cy="1828800"/>
          </a:xfrm>
          <a:prstGeom prst="rect">
            <a:avLst/>
          </a:prstGeom>
          <a:solidFill>
            <a:schemeClr val="bg2"/>
          </a:solidFill>
        </p:spPr>
        <p:txBody>
          <a:bodyPr vert="horz" lIns="91440" tIns="45720" rIns="91440" bIns="45720" rtlCol="0">
            <a:normAutofit/>
          </a:bodyPr>
          <a:lstStyle/>
          <a:p>
            <a:pPr marL="342900" marR="0" lvl="0" indent="-342900" algn="l" defTabSz="914400" rtl="0" eaLnBrk="1" fontAlgn="auto" latinLnBrk="0" hangingPunct="1">
              <a:lnSpc>
                <a:spcPct val="120000"/>
              </a:lnSpc>
              <a:spcBef>
                <a:spcPts val="0"/>
              </a:spcBef>
              <a:spcAft>
                <a:spcPts val="0"/>
              </a:spcAft>
              <a:buClr>
                <a:srgbClr val="FF0000"/>
              </a:buClr>
              <a:buSzTx/>
              <a:buFont typeface="Calibri" pitchFamily="34" charset="0"/>
              <a:buNone/>
              <a:tabLst>
                <a:tab pos="228600" algn="l"/>
              </a:tabLst>
              <a:defRPr/>
            </a:pPr>
            <a:r>
              <a:rPr kumimoji="0" lang="en-US" sz="2400" b="1" i="0" u="none" strike="noStrike" kern="1200" cap="none" spc="0" normalizeH="0" baseline="0" noProof="0" dirty="0">
                <a:ln>
                  <a:noFill/>
                </a:ln>
                <a:solidFill>
                  <a:srgbClr val="FF0000"/>
                </a:solidFill>
                <a:effectLst/>
                <a:uLnTx/>
                <a:uFillTx/>
                <a:latin typeface="+mn-lt"/>
                <a:ea typeface="+mn-ea"/>
                <a:cs typeface="+mn-cs"/>
              </a:rPr>
              <a:t>ANSWER</a:t>
            </a:r>
          </a:p>
          <a:p>
            <a:pPr>
              <a:lnSpc>
                <a:spcPct val="120000"/>
              </a:lnSpc>
              <a:buClr>
                <a:srgbClr val="FF0000"/>
              </a:buClr>
            </a:pPr>
            <a:r>
              <a:rPr lang="en-US" sz="3200" dirty="0"/>
              <a:t>C (for check)</a:t>
            </a:r>
          </a:p>
          <a:p>
            <a:pPr lvl="0">
              <a:lnSpc>
                <a:spcPct val="120000"/>
              </a:lnSpc>
              <a:buClr>
                <a:srgbClr val="FF0000"/>
              </a:buCl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3-3</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Lesson 3-3 </a:t>
            </a:r>
            <a:r>
              <a:rPr lang="en-US" dirty="0"/>
              <a:t>Audit Your Understanding</a:t>
            </a:r>
          </a:p>
        </p:txBody>
      </p:sp>
      <p:sp>
        <p:nvSpPr>
          <p:cNvPr id="7" name="Content Placeholder 6"/>
          <p:cNvSpPr>
            <a:spLocks noGrp="1"/>
          </p:cNvSpPr>
          <p:nvPr>
            <p:ph idx="1"/>
          </p:nvPr>
        </p:nvSpPr>
        <p:spPr/>
        <p:txBody>
          <a:bodyPr vert="horz" lIns="91440" tIns="45720" rIns="91440" bIns="45720" rtlCol="0">
            <a:normAutofit/>
          </a:bodyPr>
          <a:lstStyle/>
          <a:p>
            <a:pPr marL="457200" marR="0" indent="-457200">
              <a:spcAft>
                <a:spcPts val="0"/>
              </a:spcAft>
              <a:buNone/>
            </a:pPr>
            <a:r>
              <a:rPr lang="en-US" b="1" dirty="0">
                <a:solidFill>
                  <a:srgbClr val="FF0000"/>
                </a:solidFill>
              </a:rPr>
              <a:t>5.	</a:t>
            </a:r>
            <a:r>
              <a:rPr lang="en-US" dirty="0"/>
              <a:t>When cash is received on account, what abbreviation is used for the source document? </a:t>
            </a:r>
          </a:p>
          <a:p>
            <a:pPr marL="457200" indent="-457200">
              <a:buNone/>
            </a:pPr>
            <a:endParaRPr lang="en-US" dirty="0"/>
          </a:p>
        </p:txBody>
      </p:sp>
      <p:sp>
        <p:nvSpPr>
          <p:cNvPr id="4" name="Slide Number Placeholder 3"/>
          <p:cNvSpPr>
            <a:spLocks noGrp="1"/>
          </p:cNvSpPr>
          <p:nvPr>
            <p:ph type="sldNum" sz="quarter" idx="12"/>
          </p:nvPr>
        </p:nvSpPr>
        <p:spPr/>
        <p:txBody>
          <a:bodyPr/>
          <a:lstStyle/>
          <a:p>
            <a:r>
              <a:rPr lang="en-US" dirty="0"/>
              <a:t>SLIDE </a:t>
            </a:r>
            <a:fld id="{FCD2455E-EC1D-45EA-B6B2-90AB88848CFD}" type="slidenum">
              <a:rPr lang="en-US" smtClean="0"/>
              <a:pPr/>
              <a:t>48</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7"/>
          <p:cNvSpPr txBox="1">
            <a:spLocks/>
          </p:cNvSpPr>
          <p:nvPr/>
        </p:nvSpPr>
        <p:spPr>
          <a:xfrm>
            <a:off x="914400" y="3429000"/>
            <a:ext cx="7315200" cy="1828800"/>
          </a:xfrm>
          <a:prstGeom prst="rect">
            <a:avLst/>
          </a:prstGeom>
          <a:solidFill>
            <a:schemeClr val="bg2"/>
          </a:solidFill>
        </p:spPr>
        <p:txBody>
          <a:bodyPr vert="horz" lIns="91440" tIns="45720" rIns="91440" bIns="45720" rtlCol="0">
            <a:normAutofit/>
          </a:bodyPr>
          <a:lstStyle/>
          <a:p>
            <a:pPr marL="342900" marR="0" lvl="0" indent="-342900" algn="l" defTabSz="914400" rtl="0" eaLnBrk="1" fontAlgn="auto" latinLnBrk="0" hangingPunct="1">
              <a:lnSpc>
                <a:spcPct val="120000"/>
              </a:lnSpc>
              <a:spcBef>
                <a:spcPts val="0"/>
              </a:spcBef>
              <a:spcAft>
                <a:spcPts val="0"/>
              </a:spcAft>
              <a:buClr>
                <a:srgbClr val="FF0000"/>
              </a:buClr>
              <a:buSzTx/>
              <a:buFont typeface="Calibri" pitchFamily="34" charset="0"/>
              <a:buNone/>
              <a:tabLst>
                <a:tab pos="228600" algn="l"/>
              </a:tabLst>
              <a:defRPr/>
            </a:pPr>
            <a:r>
              <a:rPr kumimoji="0" lang="en-US" sz="2400" b="1" i="0" u="none" strike="noStrike" kern="1200" cap="none" spc="0" normalizeH="0" baseline="0" noProof="0" dirty="0">
                <a:ln>
                  <a:noFill/>
                </a:ln>
                <a:solidFill>
                  <a:srgbClr val="FF0000"/>
                </a:solidFill>
                <a:effectLst/>
                <a:uLnTx/>
                <a:uFillTx/>
                <a:latin typeface="+mn-lt"/>
                <a:ea typeface="+mn-ea"/>
                <a:cs typeface="+mn-cs"/>
              </a:rPr>
              <a:t>ANSWER</a:t>
            </a:r>
          </a:p>
          <a:p>
            <a:pPr lvl="0">
              <a:lnSpc>
                <a:spcPct val="120000"/>
              </a:lnSpc>
              <a:buClr>
                <a:srgbClr val="FF0000"/>
              </a:buClr>
            </a:pPr>
            <a:r>
              <a:rPr lang="en-US" sz="3200" dirty="0"/>
              <a:t>R (for receipt)</a:t>
            </a:r>
          </a:p>
          <a:p>
            <a:pPr>
              <a:lnSpc>
                <a:spcPct val="120000"/>
              </a:lnSpc>
              <a:buClr>
                <a:srgbClr val="FF0000"/>
              </a:buCl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3-3</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600200"/>
            <a:ext cx="914400" cy="5257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t>Learning Objectives</a:t>
            </a:r>
          </a:p>
        </p:txBody>
      </p:sp>
      <p:sp>
        <p:nvSpPr>
          <p:cNvPr id="7" name="Wave 6"/>
          <p:cNvSpPr/>
          <p:nvPr/>
        </p:nvSpPr>
        <p:spPr>
          <a:xfrm>
            <a:off x="0" y="6400800"/>
            <a:ext cx="9144000" cy="457200"/>
          </a:xfrm>
          <a:prstGeom prst="wave">
            <a:avLst/>
          </a:prstGeom>
          <a:solidFill>
            <a:srgbClr val="0066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Rectangle 7"/>
          <p:cNvSpPr/>
          <p:nvPr/>
        </p:nvSpPr>
        <p:spPr>
          <a:xfrm>
            <a:off x="0" y="6583680"/>
            <a:ext cx="9144000"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6600"/>
                </a:solidFill>
              </a:rPr>
              <a:t>© 2014 Cengage Learning. All Rights Reserved.</a:t>
            </a:r>
          </a:p>
        </p:txBody>
      </p:sp>
      <p:sp>
        <p:nvSpPr>
          <p:cNvPr id="9" name="TextBox 8"/>
          <p:cNvSpPr txBox="1"/>
          <p:nvPr/>
        </p:nvSpPr>
        <p:spPr>
          <a:xfrm>
            <a:off x="1828801" y="2514600"/>
            <a:ext cx="6400800" cy="1723549"/>
          </a:xfrm>
          <a:prstGeom prst="rect">
            <a:avLst/>
          </a:prstGeom>
          <a:noFill/>
        </p:spPr>
        <p:txBody>
          <a:bodyPr wrap="square" rtlCol="0">
            <a:spAutoFit/>
          </a:bodyPr>
          <a:lstStyle/>
          <a:p>
            <a:pPr marL="800100" indent="-800100">
              <a:spcAft>
                <a:spcPts val="1200"/>
              </a:spcAft>
            </a:pPr>
            <a:r>
              <a:rPr lang="en-US" sz="2400" b="1" dirty="0"/>
              <a:t>LO</a:t>
            </a:r>
            <a:r>
              <a:rPr lang="en-US" sz="2400" b="1" dirty="0">
                <a:solidFill>
                  <a:srgbClr val="FF0000"/>
                </a:solidFill>
              </a:rPr>
              <a:t>8</a:t>
            </a:r>
            <a:r>
              <a:rPr lang="en-US" sz="2400" dirty="0"/>
              <a:t> 	Demonstrate when to end and how to start a new journal page.</a:t>
            </a:r>
          </a:p>
          <a:p>
            <a:pPr marL="800100" indent="-800100">
              <a:spcAft>
                <a:spcPts val="1200"/>
              </a:spcAft>
            </a:pPr>
            <a:r>
              <a:rPr lang="en-US" sz="2400" b="1" dirty="0"/>
              <a:t>LO</a:t>
            </a:r>
            <a:r>
              <a:rPr lang="en-US" sz="2400" b="1" dirty="0">
                <a:solidFill>
                  <a:srgbClr val="FF0000"/>
                </a:solidFill>
              </a:rPr>
              <a:t>9</a:t>
            </a:r>
            <a:r>
              <a:rPr lang="en-US" sz="2400" dirty="0"/>
              <a:t> 	Identify and correct errors using standard accounting practices.</a:t>
            </a:r>
          </a:p>
        </p:txBody>
      </p:sp>
      <p:pic>
        <p:nvPicPr>
          <p:cNvPr id="1026" name="Picture 2"/>
          <p:cNvPicPr>
            <a:picLocks noChangeAspect="1" noChangeArrowheads="1"/>
          </p:cNvPicPr>
          <p:nvPr/>
        </p:nvPicPr>
        <p:blipFill>
          <a:blip r:embed="rId2" cstate="print"/>
          <a:srcRect/>
          <a:stretch>
            <a:fillRect/>
          </a:stretch>
        </p:blipFill>
        <p:spPr bwMode="auto">
          <a:xfrm>
            <a:off x="0" y="0"/>
            <a:ext cx="9144000" cy="2206616"/>
          </a:xfrm>
          <a:prstGeom prst="rect">
            <a:avLst/>
          </a:prstGeom>
          <a:noFill/>
          <a:ln w="9525">
            <a:noFill/>
            <a:miter lim="800000"/>
            <a:headEnd/>
            <a:tailEnd/>
          </a:ln>
        </p:spPr>
      </p:pic>
    </p:spTree>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Source Documents</a:t>
            </a:r>
          </a:p>
        </p:txBody>
      </p:sp>
      <p:sp>
        <p:nvSpPr>
          <p:cNvPr id="9" name="Content Placeholder 8"/>
          <p:cNvSpPr>
            <a:spLocks noGrp="1"/>
          </p:cNvSpPr>
          <p:nvPr>
            <p:ph idx="1"/>
          </p:nvPr>
        </p:nvSpPr>
        <p:spPr/>
        <p:txBody>
          <a:bodyPr/>
          <a:lstStyle/>
          <a:p>
            <a:r>
              <a:rPr lang="en-US" dirty="0"/>
              <a:t>A business paper from which information is obtained for a journal entry is called a </a:t>
            </a:r>
            <a:r>
              <a:rPr lang="en-US" b="1" dirty="0">
                <a:solidFill>
                  <a:srgbClr val="0070C0"/>
                </a:solidFill>
              </a:rPr>
              <a:t>source document</a:t>
            </a:r>
            <a:r>
              <a:rPr lang="en-US" dirty="0"/>
              <a:t>.</a:t>
            </a:r>
          </a:p>
        </p:txBody>
      </p:sp>
      <p:sp>
        <p:nvSpPr>
          <p:cNvPr id="3" name="Slide Number Placeholder 2"/>
          <p:cNvSpPr>
            <a:spLocks noGrp="1"/>
          </p:cNvSpPr>
          <p:nvPr>
            <p:ph type="sldNum" sz="quarter" idx="12"/>
          </p:nvPr>
        </p:nvSpPr>
        <p:spPr/>
        <p:txBody>
          <a:bodyPr/>
          <a:lstStyle/>
          <a:p>
            <a:r>
              <a:rPr lang="en-US"/>
              <a:t>SLIDE </a:t>
            </a:r>
            <a:fld id="{FCD2455E-EC1D-45EA-B6B2-90AB88848CFD}" type="slidenum">
              <a:rPr lang="en-US" smtClean="0"/>
              <a:pPr/>
              <a:t>5</a:t>
            </a:fld>
            <a:endParaRPr lang="en-US" dirty="0"/>
          </a:p>
        </p:txBody>
      </p:sp>
      <p:sp>
        <p:nvSpPr>
          <p:cNvPr id="12" name="TextBox 11"/>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LO2</a:t>
            </a:r>
            <a:endParaRPr lang="en-US" dirty="0"/>
          </a:p>
        </p:txBody>
      </p:sp>
      <p:grpSp>
        <p:nvGrpSpPr>
          <p:cNvPr id="2" name="Group 12"/>
          <p:cNvGrpSpPr/>
          <p:nvPr/>
        </p:nvGrpSpPr>
        <p:grpSpPr>
          <a:xfrm>
            <a:off x="7879080" y="0"/>
            <a:ext cx="1188720" cy="381000"/>
            <a:chOff x="7879080" y="0"/>
            <a:chExt cx="1188720" cy="381000"/>
          </a:xfrm>
        </p:grpSpPr>
        <p:sp>
          <p:nvSpPr>
            <p:cNvPr id="14" name="Flowchart: Delay 13"/>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5" name="TextBox 14"/>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3-1</a:t>
              </a:r>
            </a:p>
          </p:txBody>
        </p:sp>
      </p:grpSp>
    </p:spTree>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Completed Journal Page</a:t>
            </a:r>
          </a:p>
        </p:txBody>
      </p:sp>
      <p:sp>
        <p:nvSpPr>
          <p:cNvPr id="3" name="Slide Number Placeholder 2"/>
          <p:cNvSpPr>
            <a:spLocks noGrp="1"/>
          </p:cNvSpPr>
          <p:nvPr>
            <p:ph type="sldNum" sz="quarter" idx="4294967295"/>
          </p:nvPr>
        </p:nvSpPr>
        <p:spPr>
          <a:xfrm>
            <a:off x="7132320" y="6583680"/>
            <a:ext cx="1828800" cy="274320"/>
          </a:xfrm>
          <a:prstGeom prst="rect">
            <a:avLst/>
          </a:prstGeom>
        </p:spPr>
        <p:txBody>
          <a:bodyPr/>
          <a:lstStyle/>
          <a:p>
            <a:r>
              <a:rPr lang="en-US"/>
              <a:t>SLIDE </a:t>
            </a:r>
            <a:fld id="{FCD2455E-EC1D-45EA-B6B2-90AB88848CFD}" type="slidenum">
              <a:rPr lang="en-US" smtClean="0"/>
              <a:pPr/>
              <a:t>50</a:t>
            </a:fld>
            <a:endParaRPr lang="en-US" dirty="0"/>
          </a:p>
        </p:txBody>
      </p:sp>
      <p:sp>
        <p:nvSpPr>
          <p:cNvPr id="6" name="Flowchart: Delay 5"/>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7" name="TextBox 6"/>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3-4</a:t>
            </a:r>
          </a:p>
        </p:txBody>
      </p:sp>
      <p:sp>
        <p:nvSpPr>
          <p:cNvPr id="8" name="TextBox 7"/>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LO8</a:t>
            </a:r>
            <a:endParaRPr lang="en-US" dirty="0"/>
          </a:p>
        </p:txBody>
      </p:sp>
      <p:pic>
        <p:nvPicPr>
          <p:cNvPr id="37" name="Picture 36" descr="C21SE_GJ-003-Page 76-General Journal (Top).jpg"/>
          <p:cNvPicPr>
            <a:picLocks noChangeAspect="1"/>
          </p:cNvPicPr>
          <p:nvPr/>
        </p:nvPicPr>
        <p:blipFill>
          <a:blip r:embed="rId2" cstate="print"/>
          <a:stretch>
            <a:fillRect/>
          </a:stretch>
        </p:blipFill>
        <p:spPr>
          <a:xfrm>
            <a:off x="457200" y="1600200"/>
            <a:ext cx="8229600" cy="3130016"/>
          </a:xfrm>
          <a:prstGeom prst="rect">
            <a:avLst/>
          </a:prstGeom>
        </p:spPr>
      </p:pic>
    </p:spTree>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C21SE_GJ-003-Page 76-General Journal (Bottom).jpg"/>
          <p:cNvPicPr>
            <a:picLocks noChangeAspect="1"/>
          </p:cNvPicPr>
          <p:nvPr/>
        </p:nvPicPr>
        <p:blipFill>
          <a:blip r:embed="rId2" cstate="print"/>
          <a:stretch>
            <a:fillRect/>
          </a:stretch>
        </p:blipFill>
        <p:spPr>
          <a:xfrm>
            <a:off x="914400" y="4038600"/>
            <a:ext cx="7299950" cy="2106168"/>
          </a:xfrm>
          <a:prstGeom prst="rect">
            <a:avLst/>
          </a:prstGeom>
        </p:spPr>
      </p:pic>
      <p:sp>
        <p:nvSpPr>
          <p:cNvPr id="2" name="Title 1"/>
          <p:cNvSpPr>
            <a:spLocks noGrp="1"/>
          </p:cNvSpPr>
          <p:nvPr>
            <p:ph type="title"/>
          </p:nvPr>
        </p:nvSpPr>
        <p:spPr/>
        <p:txBody>
          <a:bodyPr>
            <a:normAutofit/>
          </a:bodyPr>
          <a:lstStyle/>
          <a:p>
            <a:r>
              <a:rPr lang="en-US" dirty="0"/>
              <a:t>Starting a New General Journal Page</a:t>
            </a:r>
          </a:p>
        </p:txBody>
      </p:sp>
      <p:sp>
        <p:nvSpPr>
          <p:cNvPr id="39" name="Content Placeholder 38"/>
          <p:cNvSpPr>
            <a:spLocks noGrp="1"/>
          </p:cNvSpPr>
          <p:nvPr>
            <p:ph idx="1"/>
          </p:nvPr>
        </p:nvSpPr>
        <p:spPr/>
        <p:txBody>
          <a:bodyPr/>
          <a:lstStyle/>
          <a:p>
            <a:r>
              <a:rPr lang="en-US" dirty="0"/>
              <a:t>A new page is started by writing the page number in the space provided in the journal heading.</a:t>
            </a:r>
          </a:p>
        </p:txBody>
      </p:sp>
      <p:sp>
        <p:nvSpPr>
          <p:cNvPr id="3" name="Slide Number Placeholder 2"/>
          <p:cNvSpPr>
            <a:spLocks noGrp="1"/>
          </p:cNvSpPr>
          <p:nvPr>
            <p:ph type="sldNum" sz="quarter" idx="12"/>
          </p:nvPr>
        </p:nvSpPr>
        <p:spPr/>
        <p:txBody>
          <a:bodyPr/>
          <a:lstStyle/>
          <a:p>
            <a:r>
              <a:rPr lang="en-US"/>
              <a:t>SLIDE </a:t>
            </a:r>
            <a:fld id="{FCD2455E-EC1D-45EA-B6B2-90AB88848CFD}" type="slidenum">
              <a:rPr lang="en-US" smtClean="0"/>
              <a:pPr/>
              <a:t>51</a:t>
            </a:fld>
            <a:endParaRPr lang="en-US" dirty="0"/>
          </a:p>
        </p:txBody>
      </p:sp>
      <p:sp>
        <p:nvSpPr>
          <p:cNvPr id="7" name="Flowchart: Delay 6"/>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TextBox 7"/>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3-4</a:t>
            </a:r>
          </a:p>
        </p:txBody>
      </p:sp>
      <p:sp>
        <p:nvSpPr>
          <p:cNvPr id="9" name="TextBox 8"/>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LO8</a:t>
            </a:r>
            <a:endParaRPr lang="en-US" dirty="0"/>
          </a:p>
        </p:txBody>
      </p:sp>
      <p:grpSp>
        <p:nvGrpSpPr>
          <p:cNvPr id="4" name="Group 19"/>
          <p:cNvGrpSpPr/>
          <p:nvPr/>
        </p:nvGrpSpPr>
        <p:grpSpPr>
          <a:xfrm>
            <a:off x="7010400" y="2895600"/>
            <a:ext cx="1600200" cy="1295400"/>
            <a:chOff x="478972" y="2427514"/>
            <a:chExt cx="1600200" cy="1295400"/>
          </a:xfrm>
        </p:grpSpPr>
        <p:cxnSp>
          <p:nvCxnSpPr>
            <p:cNvPr id="23" name="Straight Arrow Connector 22"/>
            <p:cNvCxnSpPr/>
            <p:nvPr/>
          </p:nvCxnSpPr>
          <p:spPr>
            <a:xfrm flipH="1">
              <a:off x="1012372" y="2732314"/>
              <a:ext cx="152400" cy="9906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78972" y="2427514"/>
              <a:ext cx="1600200" cy="369332"/>
            </a:xfrm>
            <a:prstGeom prst="rect">
              <a:avLst/>
            </a:prstGeom>
          </p:spPr>
          <p:txBody>
            <a:bodyPr wrap="square">
              <a:spAutoFit/>
            </a:bodyPr>
            <a:lstStyle/>
            <a:p>
              <a:r>
                <a:rPr lang="en-US" dirty="0">
                  <a:solidFill>
                    <a:srgbClr val="0070C0"/>
                  </a:solidFill>
                </a:rPr>
                <a:t>Page number</a:t>
              </a:r>
              <a:endParaRPr lang="en-US" dirty="0"/>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pter 3_Page 78.jpg"/>
          <p:cNvPicPr>
            <a:picLocks noChangeAspect="1"/>
          </p:cNvPicPr>
          <p:nvPr/>
        </p:nvPicPr>
        <p:blipFill>
          <a:blip r:embed="rId2" cstate="print"/>
          <a:stretch>
            <a:fillRect/>
          </a:stretch>
        </p:blipFill>
        <p:spPr>
          <a:xfrm>
            <a:off x="609600" y="1447800"/>
            <a:ext cx="7370064" cy="3916362"/>
          </a:xfrm>
          <a:prstGeom prst="rect">
            <a:avLst/>
          </a:prstGeom>
        </p:spPr>
      </p:pic>
      <p:sp>
        <p:nvSpPr>
          <p:cNvPr id="2" name="Title 1"/>
          <p:cNvSpPr>
            <a:spLocks noGrp="1"/>
          </p:cNvSpPr>
          <p:nvPr>
            <p:ph type="title"/>
          </p:nvPr>
        </p:nvSpPr>
        <p:spPr/>
        <p:txBody>
          <a:bodyPr/>
          <a:lstStyle/>
          <a:p>
            <a:r>
              <a:rPr lang="en-US" dirty="0"/>
              <a:t>Correcting Errors in Journal Entries</a:t>
            </a:r>
          </a:p>
        </p:txBody>
      </p:sp>
      <p:sp>
        <p:nvSpPr>
          <p:cNvPr id="3" name="Slide Number Placeholder 2"/>
          <p:cNvSpPr>
            <a:spLocks noGrp="1"/>
          </p:cNvSpPr>
          <p:nvPr>
            <p:ph type="sldNum" sz="quarter" idx="4294967295"/>
          </p:nvPr>
        </p:nvSpPr>
        <p:spPr>
          <a:xfrm>
            <a:off x="7132320" y="6583680"/>
            <a:ext cx="1828800" cy="274320"/>
          </a:xfrm>
          <a:prstGeom prst="rect">
            <a:avLst/>
          </a:prstGeom>
        </p:spPr>
        <p:txBody>
          <a:bodyPr/>
          <a:lstStyle/>
          <a:p>
            <a:r>
              <a:rPr lang="en-US"/>
              <a:t>SLIDE </a:t>
            </a:r>
            <a:fld id="{FCD2455E-EC1D-45EA-B6B2-90AB88848CFD}" type="slidenum">
              <a:rPr lang="en-US" smtClean="0"/>
              <a:pPr/>
              <a:t>52</a:t>
            </a:fld>
            <a:endParaRPr lang="en-US" dirty="0"/>
          </a:p>
        </p:txBody>
      </p:sp>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9" name="TextBox 8"/>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3-4</a:t>
            </a:r>
          </a:p>
        </p:txBody>
      </p:sp>
      <p:sp>
        <p:nvSpPr>
          <p:cNvPr id="10" name="TextBox 9"/>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LO9</a:t>
            </a:r>
            <a:endParaRPr lang="en-US" dirty="0"/>
          </a:p>
        </p:txBody>
      </p:sp>
      <p:sp>
        <p:nvSpPr>
          <p:cNvPr id="13" name="Rectangle 27"/>
          <p:cNvSpPr>
            <a:spLocks noChangeArrowheads="1"/>
          </p:cNvSpPr>
          <p:nvPr/>
        </p:nvSpPr>
        <p:spPr bwMode="auto">
          <a:xfrm>
            <a:off x="228600" y="5303520"/>
            <a:ext cx="8458200" cy="830997"/>
          </a:xfrm>
          <a:prstGeom prst="rect">
            <a:avLst/>
          </a:prstGeom>
          <a:noFill/>
          <a:ln w="9525">
            <a:noFill/>
            <a:miter lim="800000"/>
            <a:headEnd/>
            <a:tailEnd/>
          </a:ln>
          <a:effectLst/>
        </p:spPr>
        <p:txBody>
          <a:bodyPr wrap="square">
            <a:spAutoFit/>
          </a:bodyPr>
          <a:lstStyle/>
          <a:p>
            <a:pPr marL="347663" indent="-347663"/>
            <a:r>
              <a:rPr lang="en-US" sz="1600" b="1" dirty="0">
                <a:solidFill>
                  <a:srgbClr val="FF0000"/>
                </a:solidFill>
                <a:effectLst>
                  <a:outerShdw blurRad="38100" dist="38100" dir="2700000" algn="tl">
                    <a:srgbClr val="000000">
                      <a:alpha val="43137"/>
                    </a:srgbClr>
                  </a:outerShdw>
                </a:effectLst>
              </a:rPr>
              <a:t>1. 	</a:t>
            </a:r>
            <a:r>
              <a:rPr lang="en-US" sz="1600" dirty="0"/>
              <a:t>Sometimes an entire entry is incorrect and is discovered before the next entry is journalized. Draw neat lines through all parts of the incorrect entry. Journalize the entry correctly on the next blank line as shown on lines 9 through 12.</a:t>
            </a:r>
          </a:p>
        </p:txBody>
      </p:sp>
      <p:grpSp>
        <p:nvGrpSpPr>
          <p:cNvPr id="4" name="Group 51"/>
          <p:cNvGrpSpPr/>
          <p:nvPr/>
        </p:nvGrpSpPr>
        <p:grpSpPr>
          <a:xfrm>
            <a:off x="167640" y="2133600"/>
            <a:ext cx="975360" cy="838200"/>
            <a:chOff x="1561012" y="1878874"/>
            <a:chExt cx="975360" cy="838200"/>
          </a:xfrm>
        </p:grpSpPr>
        <p:cxnSp>
          <p:nvCxnSpPr>
            <p:cNvPr id="28" name="Straight Arrow Connector 27"/>
            <p:cNvCxnSpPr/>
            <p:nvPr/>
          </p:nvCxnSpPr>
          <p:spPr>
            <a:xfrm>
              <a:off x="1774372" y="2107474"/>
              <a:ext cx="762000" cy="6096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Rectangle 7"/>
            <p:cNvSpPr>
              <a:spLocks noChangeArrowheads="1"/>
            </p:cNvSpPr>
            <p:nvPr/>
          </p:nvSpPr>
          <p:spPr bwMode="auto">
            <a:xfrm>
              <a:off x="1561012" y="1878874"/>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1</a:t>
              </a:r>
            </a:p>
          </p:txBody>
        </p:sp>
      </p:grpSp>
      <p:sp>
        <p:nvSpPr>
          <p:cNvPr id="14" name="Freeform 13"/>
          <p:cNvSpPr/>
          <p:nvPr/>
        </p:nvSpPr>
        <p:spPr>
          <a:xfrm>
            <a:off x="1178560" y="2555240"/>
            <a:ext cx="228600" cy="914400"/>
          </a:xfrm>
          <a:custGeom>
            <a:avLst/>
            <a:gdLst>
              <a:gd name="connsiteX0" fmla="*/ 309880 w 309880"/>
              <a:gd name="connsiteY0" fmla="*/ 0 h 914400"/>
              <a:gd name="connsiteX1" fmla="*/ 0 w 309880"/>
              <a:gd name="connsiteY1" fmla="*/ 0 h 914400"/>
              <a:gd name="connsiteX2" fmla="*/ 0 w 309880"/>
              <a:gd name="connsiteY2" fmla="*/ 914400 h 914400"/>
              <a:gd name="connsiteX3" fmla="*/ 309880 w 309880"/>
              <a:gd name="connsiteY3" fmla="*/ 914400 h 914400"/>
              <a:gd name="connsiteX4" fmla="*/ 309880 w 309880"/>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880" h="914400">
                <a:moveTo>
                  <a:pt x="309880" y="0"/>
                </a:moveTo>
                <a:lnTo>
                  <a:pt x="0" y="0"/>
                </a:lnTo>
                <a:lnTo>
                  <a:pt x="0" y="914400"/>
                </a:lnTo>
                <a:lnTo>
                  <a:pt x="309880" y="914400"/>
                </a:lnTo>
                <a:lnTo>
                  <a:pt x="309880" y="914400"/>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Chapter 3_Page 78.jpg"/>
          <p:cNvPicPr>
            <a:picLocks noChangeAspect="1"/>
          </p:cNvPicPr>
          <p:nvPr/>
        </p:nvPicPr>
        <p:blipFill>
          <a:blip r:embed="rId2" cstate="print"/>
          <a:stretch>
            <a:fillRect/>
          </a:stretch>
        </p:blipFill>
        <p:spPr>
          <a:xfrm>
            <a:off x="609600" y="1447800"/>
            <a:ext cx="7370064" cy="3916362"/>
          </a:xfrm>
          <a:prstGeom prst="rect">
            <a:avLst/>
          </a:prstGeom>
        </p:spPr>
      </p:pic>
      <p:sp>
        <p:nvSpPr>
          <p:cNvPr id="2" name="Title 1"/>
          <p:cNvSpPr>
            <a:spLocks noGrp="1"/>
          </p:cNvSpPr>
          <p:nvPr>
            <p:ph type="title"/>
          </p:nvPr>
        </p:nvSpPr>
        <p:spPr/>
        <p:txBody>
          <a:bodyPr/>
          <a:lstStyle/>
          <a:p>
            <a:r>
              <a:rPr lang="en-US" dirty="0"/>
              <a:t>Correcting Errors in Journal Entries</a:t>
            </a:r>
          </a:p>
        </p:txBody>
      </p:sp>
      <p:sp>
        <p:nvSpPr>
          <p:cNvPr id="3" name="Slide Number Placeholder 2"/>
          <p:cNvSpPr>
            <a:spLocks noGrp="1"/>
          </p:cNvSpPr>
          <p:nvPr>
            <p:ph type="sldNum" sz="quarter" idx="4294967295"/>
          </p:nvPr>
        </p:nvSpPr>
        <p:spPr>
          <a:xfrm>
            <a:off x="7132320" y="6583680"/>
            <a:ext cx="1828800" cy="274320"/>
          </a:xfrm>
          <a:prstGeom prst="rect">
            <a:avLst/>
          </a:prstGeom>
        </p:spPr>
        <p:txBody>
          <a:bodyPr/>
          <a:lstStyle/>
          <a:p>
            <a:r>
              <a:rPr lang="en-US"/>
              <a:t>SLIDE </a:t>
            </a:r>
            <a:fld id="{FCD2455E-EC1D-45EA-B6B2-90AB88848CFD}" type="slidenum">
              <a:rPr lang="en-US" smtClean="0"/>
              <a:pPr/>
              <a:t>53</a:t>
            </a:fld>
            <a:endParaRPr lang="en-US" dirty="0"/>
          </a:p>
        </p:txBody>
      </p:sp>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9" name="TextBox 8"/>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3-4</a:t>
            </a:r>
          </a:p>
        </p:txBody>
      </p:sp>
      <p:sp>
        <p:nvSpPr>
          <p:cNvPr id="10" name="TextBox 9"/>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LO9</a:t>
            </a:r>
            <a:endParaRPr lang="en-US" dirty="0"/>
          </a:p>
        </p:txBody>
      </p:sp>
      <p:sp>
        <p:nvSpPr>
          <p:cNvPr id="12" name="Rectangle 29"/>
          <p:cNvSpPr>
            <a:spLocks noChangeArrowheads="1"/>
          </p:cNvSpPr>
          <p:nvPr/>
        </p:nvSpPr>
        <p:spPr bwMode="auto">
          <a:xfrm>
            <a:off x="228600" y="5303520"/>
            <a:ext cx="8290560" cy="584775"/>
          </a:xfrm>
          <a:prstGeom prst="rect">
            <a:avLst/>
          </a:prstGeom>
          <a:noFill/>
          <a:ln w="9525">
            <a:noFill/>
            <a:miter lim="800000"/>
            <a:headEnd/>
            <a:tailEnd/>
          </a:ln>
          <a:effectLst/>
        </p:spPr>
        <p:txBody>
          <a:bodyPr wrap="square">
            <a:spAutoFit/>
          </a:bodyPr>
          <a:lstStyle/>
          <a:p>
            <a:pPr marL="347663" indent="-347663"/>
            <a:r>
              <a:rPr lang="en-US" sz="1600" b="1" dirty="0">
                <a:solidFill>
                  <a:srgbClr val="FF0000"/>
                </a:solidFill>
                <a:effectLst>
                  <a:outerShdw blurRad="38100" dist="38100" dir="2700000" algn="tl">
                    <a:srgbClr val="000000">
                      <a:alpha val="43137"/>
                    </a:srgbClr>
                  </a:outerShdw>
                </a:effectLst>
              </a:rPr>
              <a:t>2.	</a:t>
            </a:r>
            <a:r>
              <a:rPr lang="en-US" sz="1600" dirty="0"/>
              <a:t>If an error is recorded, cancel the error by neatly drawing a line through the incorrect item. Write the correct item immediately above the canceled item as shown on lines 13 and 14.</a:t>
            </a:r>
          </a:p>
        </p:txBody>
      </p:sp>
      <p:grpSp>
        <p:nvGrpSpPr>
          <p:cNvPr id="4" name="Group 36"/>
          <p:cNvGrpSpPr/>
          <p:nvPr/>
        </p:nvGrpSpPr>
        <p:grpSpPr>
          <a:xfrm>
            <a:off x="6705600" y="3378928"/>
            <a:ext cx="2057400" cy="431072"/>
            <a:chOff x="6705600" y="3378928"/>
            <a:chExt cx="2057400" cy="431072"/>
          </a:xfrm>
        </p:grpSpPr>
        <p:cxnSp>
          <p:nvCxnSpPr>
            <p:cNvPr id="26" name="Straight Arrow Connector 25"/>
            <p:cNvCxnSpPr/>
            <p:nvPr/>
          </p:nvCxnSpPr>
          <p:spPr>
            <a:xfrm flipH="1">
              <a:off x="7714130" y="3535680"/>
              <a:ext cx="822960" cy="27432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 name="Group 51"/>
            <p:cNvGrpSpPr/>
            <p:nvPr/>
          </p:nvGrpSpPr>
          <p:grpSpPr>
            <a:xfrm>
              <a:off x="6705600" y="3378928"/>
              <a:ext cx="2057400" cy="365760"/>
              <a:chOff x="-359228" y="2301242"/>
              <a:chExt cx="2057400" cy="365760"/>
            </a:xfrm>
          </p:grpSpPr>
          <p:cxnSp>
            <p:nvCxnSpPr>
              <p:cNvPr id="18" name="Straight Arrow Connector 17"/>
              <p:cNvCxnSpPr/>
              <p:nvPr/>
            </p:nvCxnSpPr>
            <p:spPr>
              <a:xfrm flipH="1">
                <a:off x="-359228" y="2492828"/>
                <a:ext cx="1981200" cy="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7"/>
              <p:cNvSpPr>
                <a:spLocks noChangeArrowheads="1"/>
              </p:cNvSpPr>
              <p:nvPr/>
            </p:nvSpPr>
            <p:spPr bwMode="auto">
              <a:xfrm>
                <a:off x="1332412" y="2301242"/>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2</a:t>
                </a:r>
              </a:p>
            </p:txBody>
          </p:sp>
        </p:grpSp>
      </p:grpSp>
      <p:grpSp>
        <p:nvGrpSpPr>
          <p:cNvPr id="6" name="Group 51"/>
          <p:cNvGrpSpPr/>
          <p:nvPr/>
        </p:nvGrpSpPr>
        <p:grpSpPr>
          <a:xfrm>
            <a:off x="167640" y="2133600"/>
            <a:ext cx="975360" cy="838200"/>
            <a:chOff x="1561012" y="1878874"/>
            <a:chExt cx="975360" cy="838200"/>
          </a:xfrm>
        </p:grpSpPr>
        <p:cxnSp>
          <p:nvCxnSpPr>
            <p:cNvPr id="35" name="Straight Arrow Connector 34"/>
            <p:cNvCxnSpPr/>
            <p:nvPr/>
          </p:nvCxnSpPr>
          <p:spPr>
            <a:xfrm>
              <a:off x="1774372" y="2107474"/>
              <a:ext cx="762000" cy="6096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Rectangle 7"/>
            <p:cNvSpPr>
              <a:spLocks noChangeArrowheads="1"/>
            </p:cNvSpPr>
            <p:nvPr/>
          </p:nvSpPr>
          <p:spPr bwMode="auto">
            <a:xfrm>
              <a:off x="1561012" y="1878874"/>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1</a:t>
              </a:r>
            </a:p>
          </p:txBody>
        </p:sp>
      </p:grpSp>
      <p:sp>
        <p:nvSpPr>
          <p:cNvPr id="21" name="Freeform 20"/>
          <p:cNvSpPr/>
          <p:nvPr/>
        </p:nvSpPr>
        <p:spPr>
          <a:xfrm>
            <a:off x="1178560" y="2555240"/>
            <a:ext cx="228600" cy="914400"/>
          </a:xfrm>
          <a:custGeom>
            <a:avLst/>
            <a:gdLst>
              <a:gd name="connsiteX0" fmla="*/ 309880 w 309880"/>
              <a:gd name="connsiteY0" fmla="*/ 0 h 914400"/>
              <a:gd name="connsiteX1" fmla="*/ 0 w 309880"/>
              <a:gd name="connsiteY1" fmla="*/ 0 h 914400"/>
              <a:gd name="connsiteX2" fmla="*/ 0 w 309880"/>
              <a:gd name="connsiteY2" fmla="*/ 914400 h 914400"/>
              <a:gd name="connsiteX3" fmla="*/ 309880 w 309880"/>
              <a:gd name="connsiteY3" fmla="*/ 914400 h 914400"/>
              <a:gd name="connsiteX4" fmla="*/ 309880 w 309880"/>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880" h="914400">
                <a:moveTo>
                  <a:pt x="309880" y="0"/>
                </a:moveTo>
                <a:lnTo>
                  <a:pt x="0" y="0"/>
                </a:lnTo>
                <a:lnTo>
                  <a:pt x="0" y="914400"/>
                </a:lnTo>
                <a:lnTo>
                  <a:pt x="309880" y="914400"/>
                </a:lnTo>
                <a:lnTo>
                  <a:pt x="309880" y="914400"/>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Chapter 3_Page 78.jpg"/>
          <p:cNvPicPr>
            <a:picLocks noChangeAspect="1"/>
          </p:cNvPicPr>
          <p:nvPr/>
        </p:nvPicPr>
        <p:blipFill>
          <a:blip r:embed="rId2" cstate="print"/>
          <a:stretch>
            <a:fillRect/>
          </a:stretch>
        </p:blipFill>
        <p:spPr>
          <a:xfrm>
            <a:off x="609600" y="1447800"/>
            <a:ext cx="7370064" cy="3916362"/>
          </a:xfrm>
          <a:prstGeom prst="rect">
            <a:avLst/>
          </a:prstGeom>
        </p:spPr>
      </p:pic>
      <p:sp>
        <p:nvSpPr>
          <p:cNvPr id="2" name="Title 1"/>
          <p:cNvSpPr>
            <a:spLocks noGrp="1"/>
          </p:cNvSpPr>
          <p:nvPr>
            <p:ph type="title"/>
          </p:nvPr>
        </p:nvSpPr>
        <p:spPr/>
        <p:txBody>
          <a:bodyPr/>
          <a:lstStyle/>
          <a:p>
            <a:r>
              <a:rPr lang="en-US" dirty="0"/>
              <a:t>Correcting Errors in Journal Entries</a:t>
            </a:r>
          </a:p>
        </p:txBody>
      </p:sp>
      <p:sp>
        <p:nvSpPr>
          <p:cNvPr id="3" name="Slide Number Placeholder 2"/>
          <p:cNvSpPr>
            <a:spLocks noGrp="1"/>
          </p:cNvSpPr>
          <p:nvPr>
            <p:ph type="sldNum" sz="quarter" idx="4294967295"/>
          </p:nvPr>
        </p:nvSpPr>
        <p:spPr>
          <a:xfrm>
            <a:off x="7132320" y="6583680"/>
            <a:ext cx="1828800" cy="274320"/>
          </a:xfrm>
          <a:prstGeom prst="rect">
            <a:avLst/>
          </a:prstGeom>
        </p:spPr>
        <p:txBody>
          <a:bodyPr/>
          <a:lstStyle/>
          <a:p>
            <a:r>
              <a:rPr lang="en-US"/>
              <a:t>SLIDE </a:t>
            </a:r>
            <a:fld id="{FCD2455E-EC1D-45EA-B6B2-90AB88848CFD}" type="slidenum">
              <a:rPr lang="en-US" smtClean="0"/>
              <a:pPr/>
              <a:t>54</a:t>
            </a:fld>
            <a:endParaRPr lang="en-US" dirty="0"/>
          </a:p>
        </p:txBody>
      </p:sp>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9" name="TextBox 8"/>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3-4</a:t>
            </a:r>
          </a:p>
        </p:txBody>
      </p:sp>
      <p:sp>
        <p:nvSpPr>
          <p:cNvPr id="10" name="TextBox 9"/>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LO9</a:t>
            </a:r>
            <a:endParaRPr lang="en-US" dirty="0"/>
          </a:p>
        </p:txBody>
      </p:sp>
      <p:sp>
        <p:nvSpPr>
          <p:cNvPr id="14" name="Rectangle 30"/>
          <p:cNvSpPr>
            <a:spLocks noChangeArrowheads="1"/>
          </p:cNvSpPr>
          <p:nvPr/>
        </p:nvSpPr>
        <p:spPr bwMode="auto">
          <a:xfrm>
            <a:off x="228600" y="5303520"/>
            <a:ext cx="8686800" cy="1077218"/>
          </a:xfrm>
          <a:prstGeom prst="rect">
            <a:avLst/>
          </a:prstGeom>
          <a:noFill/>
          <a:ln w="9525">
            <a:noFill/>
            <a:miter lim="800000"/>
            <a:headEnd/>
            <a:tailEnd/>
          </a:ln>
          <a:effectLst/>
        </p:spPr>
        <p:txBody>
          <a:bodyPr wrap="square">
            <a:spAutoFit/>
          </a:bodyPr>
          <a:lstStyle/>
          <a:p>
            <a:pPr marL="347663" indent="-347663"/>
            <a:r>
              <a:rPr lang="en-US" sz="1600" b="1" dirty="0">
                <a:solidFill>
                  <a:srgbClr val="FF0000"/>
                </a:solidFill>
                <a:effectLst>
                  <a:outerShdw blurRad="38100" dist="38100" dir="2700000" algn="tl">
                    <a:srgbClr val="000000">
                      <a:alpha val="43137"/>
                    </a:srgbClr>
                  </a:outerShdw>
                </a:effectLst>
              </a:rPr>
              <a:t>3.	</a:t>
            </a:r>
            <a:r>
              <a:rPr lang="en-US" sz="1600" dirty="0"/>
              <a:t>Sometimes several correct entries are recorded after an incorrect entry is made. The next blank lines are several entries later. Draw neat lines through all incorrect parts of the entry. Record the correct items on the same lines as the incorrect items, directly above the canceled parts as shown on line 16.</a:t>
            </a:r>
          </a:p>
        </p:txBody>
      </p:sp>
      <p:grpSp>
        <p:nvGrpSpPr>
          <p:cNvPr id="4" name="Group 51"/>
          <p:cNvGrpSpPr/>
          <p:nvPr/>
        </p:nvGrpSpPr>
        <p:grpSpPr>
          <a:xfrm>
            <a:off x="7742815" y="4108268"/>
            <a:ext cx="1004945" cy="365760"/>
            <a:chOff x="449387" y="2198914"/>
            <a:chExt cx="1004945" cy="365760"/>
          </a:xfrm>
        </p:grpSpPr>
        <p:cxnSp>
          <p:nvCxnSpPr>
            <p:cNvPr id="23" name="Straight Arrow Connector 22"/>
            <p:cNvCxnSpPr/>
            <p:nvPr/>
          </p:nvCxnSpPr>
          <p:spPr>
            <a:xfrm flipH="1">
              <a:off x="449387" y="2394858"/>
              <a:ext cx="822960" cy="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Rectangle 7"/>
            <p:cNvSpPr>
              <a:spLocks noChangeArrowheads="1"/>
            </p:cNvSpPr>
            <p:nvPr/>
          </p:nvSpPr>
          <p:spPr bwMode="auto">
            <a:xfrm>
              <a:off x="1088572" y="2198914"/>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3</a:t>
              </a:r>
            </a:p>
          </p:txBody>
        </p:sp>
      </p:grpSp>
      <p:grpSp>
        <p:nvGrpSpPr>
          <p:cNvPr id="5" name="Group 51"/>
          <p:cNvGrpSpPr/>
          <p:nvPr/>
        </p:nvGrpSpPr>
        <p:grpSpPr>
          <a:xfrm>
            <a:off x="167640" y="2133600"/>
            <a:ext cx="975360" cy="838200"/>
            <a:chOff x="1561012" y="1878874"/>
            <a:chExt cx="975360" cy="838200"/>
          </a:xfrm>
        </p:grpSpPr>
        <p:cxnSp>
          <p:nvCxnSpPr>
            <p:cNvPr id="33" name="Straight Arrow Connector 32"/>
            <p:cNvCxnSpPr/>
            <p:nvPr/>
          </p:nvCxnSpPr>
          <p:spPr>
            <a:xfrm>
              <a:off x="1774372" y="2107474"/>
              <a:ext cx="762000" cy="6096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7"/>
            <p:cNvSpPr>
              <a:spLocks noChangeArrowheads="1"/>
            </p:cNvSpPr>
            <p:nvPr/>
          </p:nvSpPr>
          <p:spPr bwMode="auto">
            <a:xfrm>
              <a:off x="1561012" y="1878874"/>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1</a:t>
              </a:r>
            </a:p>
          </p:txBody>
        </p:sp>
      </p:grpSp>
      <p:grpSp>
        <p:nvGrpSpPr>
          <p:cNvPr id="6" name="Group 37"/>
          <p:cNvGrpSpPr/>
          <p:nvPr/>
        </p:nvGrpSpPr>
        <p:grpSpPr>
          <a:xfrm>
            <a:off x="6705600" y="3378928"/>
            <a:ext cx="2057400" cy="431072"/>
            <a:chOff x="6705600" y="3378928"/>
            <a:chExt cx="2057400" cy="431072"/>
          </a:xfrm>
        </p:grpSpPr>
        <p:cxnSp>
          <p:nvCxnSpPr>
            <p:cNvPr id="39" name="Straight Arrow Connector 38"/>
            <p:cNvCxnSpPr/>
            <p:nvPr/>
          </p:nvCxnSpPr>
          <p:spPr>
            <a:xfrm flipH="1">
              <a:off x="7714130" y="3535680"/>
              <a:ext cx="822960" cy="27432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 name="Group 51"/>
            <p:cNvGrpSpPr/>
            <p:nvPr/>
          </p:nvGrpSpPr>
          <p:grpSpPr>
            <a:xfrm>
              <a:off x="6705600" y="3378928"/>
              <a:ext cx="2057400" cy="365760"/>
              <a:chOff x="-359228" y="2301242"/>
              <a:chExt cx="2057400" cy="365760"/>
            </a:xfrm>
          </p:grpSpPr>
          <p:cxnSp>
            <p:nvCxnSpPr>
              <p:cNvPr id="41" name="Straight Arrow Connector 40"/>
              <p:cNvCxnSpPr/>
              <p:nvPr/>
            </p:nvCxnSpPr>
            <p:spPr>
              <a:xfrm flipH="1">
                <a:off x="-359228" y="2492828"/>
                <a:ext cx="1981200" cy="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Rectangle 7"/>
              <p:cNvSpPr>
                <a:spLocks noChangeArrowheads="1"/>
              </p:cNvSpPr>
              <p:nvPr/>
            </p:nvSpPr>
            <p:spPr bwMode="auto">
              <a:xfrm>
                <a:off x="1332412" y="2301242"/>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a:t>2</a:t>
                </a:r>
              </a:p>
            </p:txBody>
          </p:sp>
        </p:grpSp>
      </p:grpSp>
      <p:sp>
        <p:nvSpPr>
          <p:cNvPr id="43" name="Freeform 42"/>
          <p:cNvSpPr/>
          <p:nvPr/>
        </p:nvSpPr>
        <p:spPr>
          <a:xfrm>
            <a:off x="1178560" y="2555240"/>
            <a:ext cx="228600" cy="914400"/>
          </a:xfrm>
          <a:custGeom>
            <a:avLst/>
            <a:gdLst>
              <a:gd name="connsiteX0" fmla="*/ 309880 w 309880"/>
              <a:gd name="connsiteY0" fmla="*/ 0 h 914400"/>
              <a:gd name="connsiteX1" fmla="*/ 0 w 309880"/>
              <a:gd name="connsiteY1" fmla="*/ 0 h 914400"/>
              <a:gd name="connsiteX2" fmla="*/ 0 w 309880"/>
              <a:gd name="connsiteY2" fmla="*/ 914400 h 914400"/>
              <a:gd name="connsiteX3" fmla="*/ 309880 w 309880"/>
              <a:gd name="connsiteY3" fmla="*/ 914400 h 914400"/>
              <a:gd name="connsiteX4" fmla="*/ 309880 w 309880"/>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880" h="914400">
                <a:moveTo>
                  <a:pt x="309880" y="0"/>
                </a:moveTo>
                <a:lnTo>
                  <a:pt x="0" y="0"/>
                </a:lnTo>
                <a:lnTo>
                  <a:pt x="0" y="914400"/>
                </a:lnTo>
                <a:lnTo>
                  <a:pt x="309880" y="914400"/>
                </a:lnTo>
                <a:lnTo>
                  <a:pt x="309880" y="914400"/>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Lesson 3-4 </a:t>
            </a:r>
            <a:r>
              <a:rPr lang="en-US" dirty="0"/>
              <a:t>Audit Your Understanding</a:t>
            </a:r>
          </a:p>
        </p:txBody>
      </p:sp>
      <p:sp>
        <p:nvSpPr>
          <p:cNvPr id="7" name="Content Placeholder 6"/>
          <p:cNvSpPr>
            <a:spLocks noGrp="1"/>
          </p:cNvSpPr>
          <p:nvPr>
            <p:ph idx="1"/>
          </p:nvPr>
        </p:nvSpPr>
        <p:spPr/>
        <p:txBody>
          <a:bodyPr vert="horz" lIns="91440" tIns="45720" rIns="91440" bIns="45720" rtlCol="0">
            <a:normAutofit/>
          </a:bodyPr>
          <a:lstStyle/>
          <a:p>
            <a:pPr marL="457200" marR="0" indent="-457200">
              <a:spcAft>
                <a:spcPts val="0"/>
              </a:spcAft>
              <a:buNone/>
            </a:pPr>
            <a:r>
              <a:rPr lang="en-US" b="1" dirty="0">
                <a:solidFill>
                  <a:srgbClr val="FF0000"/>
                </a:solidFill>
              </a:rPr>
              <a:t>1.	</a:t>
            </a:r>
            <a:r>
              <a:rPr lang="en-US" dirty="0"/>
              <a:t>When is a general journal page complete?</a:t>
            </a:r>
          </a:p>
        </p:txBody>
      </p:sp>
      <p:sp>
        <p:nvSpPr>
          <p:cNvPr id="4" name="Slide Number Placeholder 3"/>
          <p:cNvSpPr>
            <a:spLocks noGrp="1"/>
          </p:cNvSpPr>
          <p:nvPr>
            <p:ph type="sldNum" sz="quarter" idx="12"/>
          </p:nvPr>
        </p:nvSpPr>
        <p:spPr/>
        <p:txBody>
          <a:bodyPr/>
          <a:lstStyle/>
          <a:p>
            <a:r>
              <a:rPr lang="en-US" dirty="0"/>
              <a:t>SLIDE </a:t>
            </a:r>
            <a:fld id="{FCD2455E-EC1D-45EA-B6B2-90AB88848CFD}" type="slidenum">
              <a:rPr lang="en-US" smtClean="0"/>
              <a:pPr/>
              <a:t>55</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7"/>
          <p:cNvSpPr txBox="1">
            <a:spLocks/>
          </p:cNvSpPr>
          <p:nvPr/>
        </p:nvSpPr>
        <p:spPr>
          <a:xfrm>
            <a:off x="914400" y="2743200"/>
            <a:ext cx="7315200" cy="2438400"/>
          </a:xfrm>
          <a:prstGeom prst="rect">
            <a:avLst/>
          </a:prstGeom>
          <a:solidFill>
            <a:schemeClr val="bg2"/>
          </a:solidFill>
        </p:spPr>
        <p:txBody>
          <a:bodyPr vert="horz" lIns="91440" tIns="45720" rIns="91440" bIns="45720" rtlCol="0">
            <a:normAutofit/>
          </a:bodyPr>
          <a:lstStyle/>
          <a:p>
            <a:pPr marL="342900" marR="0" lvl="0" indent="-342900" algn="l" defTabSz="914400" rtl="0" eaLnBrk="1" fontAlgn="auto" latinLnBrk="0" hangingPunct="1">
              <a:lnSpc>
                <a:spcPct val="120000"/>
              </a:lnSpc>
              <a:spcBef>
                <a:spcPts val="0"/>
              </a:spcBef>
              <a:spcAft>
                <a:spcPts val="0"/>
              </a:spcAft>
              <a:buClr>
                <a:srgbClr val="FF0000"/>
              </a:buClr>
              <a:buSzTx/>
              <a:buFont typeface="Calibri" pitchFamily="34" charset="0"/>
              <a:buNone/>
              <a:tabLst>
                <a:tab pos="228600" algn="l"/>
              </a:tabLst>
              <a:defRPr/>
            </a:pPr>
            <a:r>
              <a:rPr kumimoji="0" lang="en-US" sz="2400" b="1" i="0" u="none" strike="noStrike" kern="1200" cap="none" spc="0" normalizeH="0" baseline="0" noProof="0" dirty="0">
                <a:ln>
                  <a:noFill/>
                </a:ln>
                <a:solidFill>
                  <a:srgbClr val="FF0000"/>
                </a:solidFill>
                <a:effectLst/>
                <a:uLnTx/>
                <a:uFillTx/>
                <a:latin typeface="+mn-lt"/>
                <a:ea typeface="+mn-ea"/>
                <a:cs typeface="+mn-cs"/>
              </a:rPr>
              <a:t>ANSWER</a:t>
            </a:r>
            <a:endParaRPr kumimoji="0" lang="en-US" sz="2600" b="1" i="0" u="none" strike="noStrike" kern="1200" cap="none" spc="0" normalizeH="0" baseline="0" noProof="0" dirty="0">
              <a:ln>
                <a:noFill/>
              </a:ln>
              <a:solidFill>
                <a:srgbClr val="FF0000"/>
              </a:solidFill>
              <a:effectLst/>
              <a:uLnTx/>
              <a:uFillTx/>
              <a:latin typeface="+mn-lt"/>
              <a:ea typeface="+mn-ea"/>
              <a:cs typeface="+mn-cs"/>
            </a:endParaRPr>
          </a:p>
          <a:p>
            <a:pPr>
              <a:lnSpc>
                <a:spcPct val="110000"/>
              </a:lnSpc>
              <a:buClr>
                <a:srgbClr val="FF0000"/>
              </a:buClr>
            </a:pPr>
            <a:r>
              <a:rPr lang="en-US" sz="3200" dirty="0"/>
              <a:t>When there is insufficient space to record any more entries.</a:t>
            </a:r>
          </a:p>
          <a:p>
            <a:pPr marL="514350" indent="-514350">
              <a:lnSpc>
                <a:spcPct val="110000"/>
              </a:lnSpc>
              <a:buClr>
                <a:srgbClr val="FF0000"/>
              </a:buCl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3-4</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Lesson 3-4 </a:t>
            </a:r>
            <a:r>
              <a:rPr lang="en-US" dirty="0"/>
              <a:t>Audit Your Understanding</a:t>
            </a:r>
          </a:p>
        </p:txBody>
      </p:sp>
      <p:sp>
        <p:nvSpPr>
          <p:cNvPr id="7" name="Content Placeholder 6"/>
          <p:cNvSpPr>
            <a:spLocks noGrp="1"/>
          </p:cNvSpPr>
          <p:nvPr>
            <p:ph idx="1"/>
          </p:nvPr>
        </p:nvSpPr>
        <p:spPr/>
        <p:txBody>
          <a:bodyPr vert="horz" lIns="91440" tIns="45720" rIns="91440" bIns="45720" rtlCol="0">
            <a:normAutofit/>
          </a:bodyPr>
          <a:lstStyle/>
          <a:p>
            <a:pPr marL="457200" marR="0" indent="-457200">
              <a:spcAft>
                <a:spcPts val="0"/>
              </a:spcAft>
              <a:buNone/>
            </a:pPr>
            <a:r>
              <a:rPr lang="en-US" b="1" dirty="0">
                <a:solidFill>
                  <a:srgbClr val="FF0000"/>
                </a:solidFill>
              </a:rPr>
              <a:t>2.	</a:t>
            </a:r>
            <a:r>
              <a:rPr lang="en-US" dirty="0"/>
              <a:t>If an entire entry is incorrect and is discovered before the next entry is journalized, how should the incorrect entry be corrected?</a:t>
            </a:r>
          </a:p>
        </p:txBody>
      </p:sp>
      <p:sp>
        <p:nvSpPr>
          <p:cNvPr id="4" name="Slide Number Placeholder 3"/>
          <p:cNvSpPr>
            <a:spLocks noGrp="1"/>
          </p:cNvSpPr>
          <p:nvPr>
            <p:ph type="sldNum" sz="quarter" idx="12"/>
          </p:nvPr>
        </p:nvSpPr>
        <p:spPr/>
        <p:txBody>
          <a:bodyPr/>
          <a:lstStyle/>
          <a:p>
            <a:r>
              <a:rPr lang="en-US" dirty="0"/>
              <a:t>SLIDE </a:t>
            </a:r>
            <a:fld id="{FCD2455E-EC1D-45EA-B6B2-90AB88848CFD}" type="slidenum">
              <a:rPr lang="en-US" smtClean="0"/>
              <a:pPr/>
              <a:t>56</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7"/>
          <p:cNvSpPr txBox="1">
            <a:spLocks/>
          </p:cNvSpPr>
          <p:nvPr/>
        </p:nvSpPr>
        <p:spPr>
          <a:xfrm>
            <a:off x="914400" y="3886200"/>
            <a:ext cx="7315200" cy="2286000"/>
          </a:xfrm>
          <a:prstGeom prst="rect">
            <a:avLst/>
          </a:prstGeom>
          <a:solidFill>
            <a:schemeClr val="bg2"/>
          </a:solidFill>
        </p:spPr>
        <p:txBody>
          <a:bodyPr vert="horz" lIns="91440" tIns="45720" rIns="91440" bIns="45720" rtlCol="0">
            <a:normAutofit/>
          </a:bodyPr>
          <a:lstStyle/>
          <a:p>
            <a:pPr marL="342900" marR="0" lvl="0" indent="-342900" algn="l" defTabSz="914400" rtl="0" eaLnBrk="1" fontAlgn="auto" latinLnBrk="0" hangingPunct="1">
              <a:lnSpc>
                <a:spcPct val="120000"/>
              </a:lnSpc>
              <a:spcBef>
                <a:spcPts val="0"/>
              </a:spcBef>
              <a:spcAft>
                <a:spcPts val="0"/>
              </a:spcAft>
              <a:buClr>
                <a:srgbClr val="FF0000"/>
              </a:buClr>
              <a:buSzTx/>
              <a:buFont typeface="Calibri" pitchFamily="34" charset="0"/>
              <a:buNone/>
              <a:tabLst>
                <a:tab pos="228600" algn="l"/>
              </a:tabLst>
              <a:defRPr/>
            </a:pPr>
            <a:r>
              <a:rPr kumimoji="0" lang="en-US" sz="2400" b="1" i="0" u="none" strike="noStrike" kern="1200" cap="none" spc="0" normalizeH="0" baseline="0" noProof="0" dirty="0">
                <a:ln>
                  <a:noFill/>
                </a:ln>
                <a:solidFill>
                  <a:srgbClr val="FF0000"/>
                </a:solidFill>
                <a:effectLst/>
                <a:uLnTx/>
                <a:uFillTx/>
                <a:latin typeface="+mn-lt"/>
                <a:ea typeface="+mn-ea"/>
                <a:cs typeface="+mn-cs"/>
              </a:rPr>
              <a:t>ANSWER</a:t>
            </a:r>
          </a:p>
          <a:p>
            <a:pPr lvl="0">
              <a:buClr>
                <a:srgbClr val="FF0000"/>
              </a:buClr>
            </a:pPr>
            <a:r>
              <a:rPr lang="en-US" sz="3200" dirty="0"/>
              <a:t>Draw neat lines through all parts of the incorrect entry. Journalize the entry correctly on the next blank line.</a:t>
            </a:r>
          </a:p>
          <a:p>
            <a:pPr>
              <a:buClr>
                <a:srgbClr val="FF0000"/>
              </a:buCl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3-4</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Lesson 3-4 </a:t>
            </a:r>
            <a:r>
              <a:rPr lang="en-US" dirty="0"/>
              <a:t>Audit Your Understanding</a:t>
            </a:r>
          </a:p>
        </p:txBody>
      </p:sp>
      <p:sp>
        <p:nvSpPr>
          <p:cNvPr id="7" name="Content Placeholder 6"/>
          <p:cNvSpPr>
            <a:spLocks noGrp="1"/>
          </p:cNvSpPr>
          <p:nvPr>
            <p:ph idx="1"/>
          </p:nvPr>
        </p:nvSpPr>
        <p:spPr/>
        <p:txBody>
          <a:bodyPr vert="horz" lIns="91440" tIns="45720" rIns="91440" bIns="45720" rtlCol="0">
            <a:normAutofit/>
          </a:bodyPr>
          <a:lstStyle/>
          <a:p>
            <a:pPr marL="457200" marR="0" indent="-457200">
              <a:spcAft>
                <a:spcPts val="0"/>
              </a:spcAft>
              <a:buNone/>
            </a:pPr>
            <a:r>
              <a:rPr lang="en-US" b="1" dirty="0">
                <a:solidFill>
                  <a:srgbClr val="FF0000"/>
                </a:solidFill>
              </a:rPr>
              <a:t>3.	</a:t>
            </a:r>
            <a:r>
              <a:rPr lang="en-US" dirty="0"/>
              <a:t>If several correct entries are recorded after an incorrect entry is made, how should the incorrect entry be corrected?</a:t>
            </a:r>
          </a:p>
        </p:txBody>
      </p:sp>
      <p:sp>
        <p:nvSpPr>
          <p:cNvPr id="4" name="Slide Number Placeholder 3"/>
          <p:cNvSpPr>
            <a:spLocks noGrp="1"/>
          </p:cNvSpPr>
          <p:nvPr>
            <p:ph type="sldNum" sz="quarter" idx="12"/>
          </p:nvPr>
        </p:nvSpPr>
        <p:spPr/>
        <p:txBody>
          <a:bodyPr/>
          <a:lstStyle/>
          <a:p>
            <a:r>
              <a:rPr lang="en-US" dirty="0"/>
              <a:t>SLIDE </a:t>
            </a:r>
            <a:fld id="{FCD2455E-EC1D-45EA-B6B2-90AB88848CFD}" type="slidenum">
              <a:rPr lang="en-US" smtClean="0"/>
              <a:pPr/>
              <a:t>57</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7"/>
          <p:cNvSpPr txBox="1">
            <a:spLocks/>
          </p:cNvSpPr>
          <p:nvPr/>
        </p:nvSpPr>
        <p:spPr>
          <a:xfrm>
            <a:off x="914400" y="3429000"/>
            <a:ext cx="7315200" cy="2743200"/>
          </a:xfrm>
          <a:prstGeom prst="rect">
            <a:avLst/>
          </a:prstGeom>
          <a:solidFill>
            <a:schemeClr val="bg2"/>
          </a:solidFill>
        </p:spPr>
        <p:txBody>
          <a:bodyPr vert="horz" lIns="91440" tIns="45720" rIns="91440" bIns="45720" rtlCol="0">
            <a:normAutofit/>
          </a:bodyPr>
          <a:lstStyle/>
          <a:p>
            <a:pPr marL="342900" marR="0" lvl="0" indent="-342900" algn="l" defTabSz="914400" rtl="0" eaLnBrk="1" fontAlgn="auto" latinLnBrk="0" hangingPunct="1">
              <a:lnSpc>
                <a:spcPct val="120000"/>
              </a:lnSpc>
              <a:spcBef>
                <a:spcPts val="0"/>
              </a:spcBef>
              <a:spcAft>
                <a:spcPts val="0"/>
              </a:spcAft>
              <a:buClr>
                <a:srgbClr val="FF0000"/>
              </a:buClr>
              <a:buSzTx/>
              <a:buFont typeface="Calibri" pitchFamily="34" charset="0"/>
              <a:buNone/>
              <a:tabLst>
                <a:tab pos="228600" algn="l"/>
              </a:tabLst>
              <a:defRPr/>
            </a:pPr>
            <a:r>
              <a:rPr kumimoji="0" lang="en-US" sz="2400" b="1" i="0" u="none" strike="noStrike" kern="1200" cap="none" spc="0" normalizeH="0" baseline="0" noProof="0" dirty="0">
                <a:ln>
                  <a:noFill/>
                </a:ln>
                <a:solidFill>
                  <a:srgbClr val="FF0000"/>
                </a:solidFill>
                <a:effectLst/>
                <a:uLnTx/>
                <a:uFillTx/>
                <a:latin typeface="+mn-lt"/>
                <a:ea typeface="+mn-ea"/>
                <a:cs typeface="+mn-cs"/>
              </a:rPr>
              <a:t>ANSWER</a:t>
            </a:r>
            <a:endParaRPr kumimoji="0" lang="en-US" sz="2800" b="1" i="0" u="none" strike="noStrike" kern="1200" cap="none" spc="0" normalizeH="0" baseline="0" noProof="0" dirty="0">
              <a:ln>
                <a:noFill/>
              </a:ln>
              <a:solidFill>
                <a:srgbClr val="FF0000"/>
              </a:solidFill>
              <a:effectLst/>
              <a:uLnTx/>
              <a:uFillTx/>
              <a:latin typeface="+mn-lt"/>
              <a:ea typeface="+mn-ea"/>
              <a:cs typeface="+mn-cs"/>
            </a:endParaRPr>
          </a:p>
          <a:p>
            <a:pPr lvl="0">
              <a:buClr>
                <a:srgbClr val="FF0000"/>
              </a:buClr>
            </a:pPr>
            <a:r>
              <a:rPr lang="en-US" sz="3200" dirty="0">
                <a:ea typeface="Calibri"/>
                <a:cs typeface="Times New Roman"/>
              </a:rPr>
              <a:t>Draw neat lines through all incorrect parts. Record the correct items on the same lines as the incorrect items, directly above the canceled parts.</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3-4</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normAutofit fontScale="90000"/>
          </a:bodyPr>
          <a:lstStyle/>
          <a:p>
            <a:pPr eaLnBrk="1" hangingPunct="1">
              <a:defRPr/>
            </a:pPr>
            <a:r>
              <a:rPr lang="en-US"/>
              <a:t>work together 3-4</a:t>
            </a:r>
            <a:br>
              <a:rPr lang="en-US"/>
            </a:br>
            <a:r>
              <a:rPr lang="en-US"/>
              <a:t>on your own 3-4</a:t>
            </a:r>
          </a:p>
        </p:txBody>
      </p:sp>
      <p:sp>
        <p:nvSpPr>
          <p:cNvPr id="44036" name="Rectangle 3"/>
          <p:cNvSpPr>
            <a:spLocks noGrp="1" noChangeArrowheads="1"/>
          </p:cNvSpPr>
          <p:nvPr>
            <p:ph idx="1"/>
          </p:nvPr>
        </p:nvSpPr>
        <p:spPr/>
        <p:txBody>
          <a:bodyPr>
            <a:normAutofit fontScale="92500" lnSpcReduction="10000"/>
          </a:bodyPr>
          <a:lstStyle/>
          <a:p>
            <a:pPr eaLnBrk="1" hangingPunct="1">
              <a:lnSpc>
                <a:spcPct val="90000"/>
              </a:lnSpc>
            </a:pPr>
            <a:r>
              <a:rPr lang="en-US" dirty="0"/>
              <a:t>Continue the work together and on your own from the journals you used in 3-3.</a:t>
            </a:r>
          </a:p>
          <a:p>
            <a:pPr eaLnBrk="1" hangingPunct="1">
              <a:lnSpc>
                <a:spcPct val="90000"/>
              </a:lnSpc>
            </a:pPr>
            <a:r>
              <a:rPr lang="en-US" dirty="0"/>
              <a:t>Complete the transactions.</a:t>
            </a:r>
          </a:p>
          <a:p>
            <a:pPr eaLnBrk="1" hangingPunct="1">
              <a:lnSpc>
                <a:spcPct val="90000"/>
              </a:lnSpc>
            </a:pPr>
            <a:r>
              <a:rPr lang="en-US" dirty="0"/>
              <a:t>When finished, see your instructor so you can be assigned a partner.</a:t>
            </a:r>
          </a:p>
          <a:p>
            <a:pPr eaLnBrk="1" hangingPunct="1">
              <a:lnSpc>
                <a:spcPct val="90000"/>
              </a:lnSpc>
            </a:pPr>
            <a:r>
              <a:rPr lang="en-US" dirty="0"/>
              <a:t>Each partner will check the other partner’s ledgers for accuracy.</a:t>
            </a:r>
          </a:p>
          <a:p>
            <a:pPr eaLnBrk="1" hangingPunct="1">
              <a:lnSpc>
                <a:spcPct val="90000"/>
              </a:lnSpc>
            </a:pPr>
            <a:r>
              <a:rPr lang="en-US" dirty="0"/>
              <a:t>Discuss any differences and make any changes you feel necessary.  Do not erase.  Cross out and correct any errors using Standard Accounting Practices.</a:t>
            </a:r>
          </a:p>
        </p:txBody>
      </p:sp>
      <p:sp>
        <p:nvSpPr>
          <p:cNvPr id="5" name="Slide Number Placeholder 3"/>
          <p:cNvSpPr>
            <a:spLocks noGrp="1"/>
          </p:cNvSpPr>
          <p:nvPr>
            <p:ph type="sldNum" sz="quarter" idx="12"/>
          </p:nvPr>
        </p:nvSpPr>
        <p:spPr>
          <a:prstGeom prst="rect">
            <a:avLst/>
          </a:prstGeom>
        </p:spPr>
        <p:txBody>
          <a:bodyPr/>
          <a:lstStyle/>
          <a:p>
            <a:pPr>
              <a:defRPr/>
            </a:pPr>
            <a:fld id="{DC93A6E1-7545-4D0F-B235-103CCB912C49}" type="slidenum">
              <a:rPr lang="en-US"/>
              <a:pPr>
                <a:defRPr/>
              </a:pPr>
              <a:t>58</a:t>
            </a:fld>
            <a:endParaRPr lang="en-US"/>
          </a:p>
        </p:txBody>
      </p:sp>
    </p:spTree>
  </p:cSld>
  <p:clrMapOvr>
    <a:masterClrMapping/>
  </p:clrMapOvr>
  <p:transition>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Problems</a:t>
            </a:r>
          </a:p>
        </p:txBody>
      </p:sp>
      <p:sp>
        <p:nvSpPr>
          <p:cNvPr id="3" name="Content Placeholder 2"/>
          <p:cNvSpPr>
            <a:spLocks noGrp="1"/>
          </p:cNvSpPr>
          <p:nvPr>
            <p:ph idx="1"/>
          </p:nvPr>
        </p:nvSpPr>
        <p:spPr/>
        <p:txBody>
          <a:bodyPr>
            <a:normAutofit fontScale="92500" lnSpcReduction="20000"/>
          </a:bodyPr>
          <a:lstStyle/>
          <a:p>
            <a:r>
              <a:rPr lang="en-US" dirty="0"/>
              <a:t>3-3 Application Problem</a:t>
            </a:r>
          </a:p>
          <a:p>
            <a:pPr lvl="1"/>
            <a:r>
              <a:rPr lang="en-US" dirty="0"/>
              <a:t>Self-Correcting Excel</a:t>
            </a:r>
          </a:p>
          <a:p>
            <a:r>
              <a:rPr lang="en-US" dirty="0"/>
              <a:t>3-4 Application Problem</a:t>
            </a:r>
          </a:p>
          <a:p>
            <a:pPr lvl="1"/>
            <a:r>
              <a:rPr lang="en-US" dirty="0"/>
              <a:t>Self-Correcting Excel – 3-4.1 - 3/29 Answer C12</a:t>
            </a:r>
          </a:p>
          <a:p>
            <a:pPr lvl="1"/>
            <a:r>
              <a:rPr lang="en-US" dirty="0"/>
              <a:t>Self-Correcting Excel – 3-4.2 - Dates in file do not correspond to book – complete in order and will work</a:t>
            </a:r>
          </a:p>
          <a:p>
            <a:r>
              <a:rPr lang="en-US" dirty="0"/>
              <a:t>3-M Mastery Problem</a:t>
            </a:r>
          </a:p>
          <a:p>
            <a:pPr lvl="1"/>
            <a:r>
              <a:rPr lang="en-US" dirty="0"/>
              <a:t>Excel</a:t>
            </a:r>
          </a:p>
          <a:p>
            <a:r>
              <a:rPr lang="en-US" dirty="0"/>
              <a:t>3-C Challenge Problem</a:t>
            </a:r>
          </a:p>
          <a:p>
            <a:pPr lvl="1"/>
            <a:r>
              <a:rPr lang="en-US" dirty="0"/>
              <a:t>Peachtree</a:t>
            </a:r>
          </a:p>
          <a:p>
            <a:endParaRPr lang="en-US" dirty="0"/>
          </a:p>
          <a:p>
            <a:endParaRPr lang="en-US" dirty="0"/>
          </a:p>
        </p:txBody>
      </p:sp>
      <p:sp>
        <p:nvSpPr>
          <p:cNvPr id="4" name="Slide Number Placeholder 3"/>
          <p:cNvSpPr>
            <a:spLocks noGrp="1"/>
          </p:cNvSpPr>
          <p:nvPr>
            <p:ph type="sldNum" sz="quarter" idx="12"/>
          </p:nvPr>
        </p:nvSpPr>
        <p:spPr/>
        <p:txBody>
          <a:bodyPr/>
          <a:lstStyle/>
          <a:p>
            <a:r>
              <a:rPr lang="en-US"/>
              <a:t>SLIDE </a:t>
            </a:r>
            <a:fld id="{FCD2455E-EC1D-45EA-B6B2-90AB88848CFD}" type="slidenum">
              <a:rPr lang="en-US" smtClean="0"/>
              <a:pPr/>
              <a:t>59</a:t>
            </a:fld>
            <a:endParaRPr lang="en-US" dirty="0"/>
          </a:p>
        </p:txBody>
      </p:sp>
    </p:spTree>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Checks</a:t>
            </a:r>
          </a:p>
        </p:txBody>
      </p:sp>
      <p:sp>
        <p:nvSpPr>
          <p:cNvPr id="19" name="Content Placeholder 18"/>
          <p:cNvSpPr>
            <a:spLocks noGrp="1"/>
          </p:cNvSpPr>
          <p:nvPr>
            <p:ph idx="1"/>
          </p:nvPr>
        </p:nvSpPr>
        <p:spPr/>
        <p:txBody>
          <a:bodyPr/>
          <a:lstStyle/>
          <a:p>
            <a:r>
              <a:rPr lang="en-US" dirty="0"/>
              <a:t>A business form ordering a bank to pay cash from a bank account is called a </a:t>
            </a:r>
            <a:r>
              <a:rPr lang="en-US" b="1" dirty="0">
                <a:solidFill>
                  <a:srgbClr val="0070C0"/>
                </a:solidFill>
              </a:rPr>
              <a:t>check</a:t>
            </a:r>
            <a:r>
              <a:rPr lang="en-US" dirty="0"/>
              <a:t>.</a:t>
            </a:r>
          </a:p>
        </p:txBody>
      </p:sp>
      <p:sp>
        <p:nvSpPr>
          <p:cNvPr id="3" name="Slide Number Placeholder 2"/>
          <p:cNvSpPr>
            <a:spLocks noGrp="1"/>
          </p:cNvSpPr>
          <p:nvPr>
            <p:ph type="sldNum" sz="quarter" idx="12"/>
          </p:nvPr>
        </p:nvSpPr>
        <p:spPr/>
        <p:txBody>
          <a:bodyPr/>
          <a:lstStyle/>
          <a:p>
            <a:r>
              <a:rPr lang="en-US"/>
              <a:t>SLIDE </a:t>
            </a:r>
            <a:fld id="{FCD2455E-EC1D-45EA-B6B2-90AB88848CFD}" type="slidenum">
              <a:rPr lang="en-US" smtClean="0"/>
              <a:pPr/>
              <a:t>6</a:t>
            </a:fld>
            <a:endParaRPr lang="en-US" dirty="0"/>
          </a:p>
        </p:txBody>
      </p:sp>
      <p:sp>
        <p:nvSpPr>
          <p:cNvPr id="12" name="TextBox 11"/>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LO2</a:t>
            </a:r>
            <a:endParaRPr lang="en-US" dirty="0"/>
          </a:p>
        </p:txBody>
      </p:sp>
      <p:grpSp>
        <p:nvGrpSpPr>
          <p:cNvPr id="2" name="Group 12"/>
          <p:cNvGrpSpPr/>
          <p:nvPr/>
        </p:nvGrpSpPr>
        <p:grpSpPr>
          <a:xfrm>
            <a:off x="7879080" y="0"/>
            <a:ext cx="1188720" cy="381000"/>
            <a:chOff x="7879080" y="0"/>
            <a:chExt cx="1188720" cy="381000"/>
          </a:xfrm>
        </p:grpSpPr>
        <p:sp>
          <p:nvSpPr>
            <p:cNvPr id="14" name="Flowchart: Delay 13"/>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5" name="TextBox 14"/>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3-1</a:t>
              </a:r>
            </a:p>
          </p:txBody>
        </p:sp>
      </p:grpSp>
      <p:pic>
        <p:nvPicPr>
          <p:cNvPr id="10" name="Picture 9" descr="Chapter 3_Page 60_1.jpg"/>
          <p:cNvPicPr>
            <a:picLocks noChangeAspect="1"/>
          </p:cNvPicPr>
          <p:nvPr/>
        </p:nvPicPr>
        <p:blipFill>
          <a:blip r:embed="rId2" cstate="print"/>
          <a:stretch>
            <a:fillRect/>
          </a:stretch>
        </p:blipFill>
        <p:spPr>
          <a:xfrm>
            <a:off x="457200" y="2971800"/>
            <a:ext cx="8229600" cy="2620715"/>
          </a:xfrm>
          <a:prstGeom prst="rect">
            <a:avLst/>
          </a:prstGeom>
          <a:effectLst>
            <a:outerShdw blurRad="50800" dist="38100" dir="13500000" algn="br" rotWithShape="0">
              <a:prstClr val="black">
                <a:alpha val="40000"/>
              </a:prstClr>
            </a:outerShdw>
          </a:effectLst>
        </p:spPr>
      </p:pic>
    </p:spTree>
  </p:cSld>
  <p:clrMapOvr>
    <a:masterClrMapping/>
  </p:clrMapOvr>
  <p:transition>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hangingPunct="1">
              <a:defRPr/>
            </a:pPr>
            <a:r>
              <a:rPr lang="en-US"/>
              <a:t>Using Source Documents</a:t>
            </a:r>
          </a:p>
        </p:txBody>
      </p:sp>
      <p:sp>
        <p:nvSpPr>
          <p:cNvPr id="46084" name="Rectangle 3"/>
          <p:cNvSpPr>
            <a:spLocks noGrp="1" noChangeArrowheads="1"/>
          </p:cNvSpPr>
          <p:nvPr>
            <p:ph idx="1"/>
          </p:nvPr>
        </p:nvSpPr>
        <p:spPr/>
        <p:txBody>
          <a:bodyPr>
            <a:normAutofit/>
          </a:bodyPr>
          <a:lstStyle/>
          <a:p>
            <a:r>
              <a:rPr lang="en-US" dirty="0"/>
              <a:t>3-S Source Documents Problem</a:t>
            </a:r>
          </a:p>
          <a:p>
            <a:pPr lvl="1"/>
            <a:r>
              <a:rPr lang="en-US" dirty="0"/>
              <a:t>Source Documents Problem</a:t>
            </a:r>
          </a:p>
          <a:p>
            <a:pPr eaLnBrk="1" hangingPunct="1">
              <a:buNone/>
            </a:pPr>
            <a:endParaRPr lang="en-US" dirty="0"/>
          </a:p>
          <a:p>
            <a:pPr eaLnBrk="1" hangingPunct="1"/>
            <a:r>
              <a:rPr lang="en-US" dirty="0"/>
              <a:t>Journalize the transactions using the source documents listed on pages 47 – 50.</a:t>
            </a:r>
          </a:p>
          <a:p>
            <a:pPr lvl="1"/>
            <a:r>
              <a:rPr lang="en-US" dirty="0"/>
              <a:t>Each page is a file</a:t>
            </a:r>
          </a:p>
          <a:p>
            <a:pPr eaLnBrk="1" hangingPunct="1"/>
            <a:endParaRPr lang="en-US" dirty="0"/>
          </a:p>
          <a:p>
            <a:pPr eaLnBrk="1" hangingPunct="1"/>
            <a:r>
              <a:rPr lang="en-US" dirty="0"/>
              <a:t>Submit when completed.</a:t>
            </a:r>
          </a:p>
        </p:txBody>
      </p:sp>
      <p:sp>
        <p:nvSpPr>
          <p:cNvPr id="5" name="Slide Number Placeholder 3"/>
          <p:cNvSpPr>
            <a:spLocks noGrp="1"/>
          </p:cNvSpPr>
          <p:nvPr>
            <p:ph type="sldNum" sz="quarter" idx="12"/>
          </p:nvPr>
        </p:nvSpPr>
        <p:spPr>
          <a:prstGeom prst="rect">
            <a:avLst/>
          </a:prstGeom>
        </p:spPr>
        <p:txBody>
          <a:bodyPr/>
          <a:lstStyle/>
          <a:p>
            <a:pPr>
              <a:defRPr/>
            </a:pPr>
            <a:fld id="{619D1088-497C-4C51-AAC5-A0E0CF0F2AC0}" type="slidenum">
              <a:rPr lang="en-US"/>
              <a:pPr>
                <a:defRPr/>
              </a:pPr>
              <a:t>60</a:t>
            </a:fld>
            <a:endParaRPr lang="en-US"/>
          </a:p>
        </p:txBody>
      </p:sp>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Invoice</a:t>
            </a:r>
            <a:endParaRPr lang="en-US" dirty="0"/>
          </a:p>
        </p:txBody>
      </p:sp>
      <p:sp>
        <p:nvSpPr>
          <p:cNvPr id="16" name="Content Placeholder 15"/>
          <p:cNvSpPr>
            <a:spLocks noGrp="1"/>
          </p:cNvSpPr>
          <p:nvPr>
            <p:ph idx="1"/>
          </p:nvPr>
        </p:nvSpPr>
        <p:spPr/>
        <p:txBody>
          <a:bodyPr/>
          <a:lstStyle/>
          <a:p>
            <a:r>
              <a:rPr lang="en-US"/>
              <a:t>A form describing the goods or services sold, the quantity, the price, and the terms of sale is called an </a:t>
            </a:r>
            <a:r>
              <a:rPr lang="en-US" b="1">
                <a:solidFill>
                  <a:srgbClr val="0070C0"/>
                </a:solidFill>
              </a:rPr>
              <a:t>invoice</a:t>
            </a:r>
            <a:r>
              <a:rPr lang="en-US"/>
              <a:t>. </a:t>
            </a:r>
            <a:endParaRPr lang="en-US" dirty="0"/>
          </a:p>
        </p:txBody>
      </p:sp>
      <p:sp>
        <p:nvSpPr>
          <p:cNvPr id="4" name="Slide Number Placeholder 3"/>
          <p:cNvSpPr>
            <a:spLocks noGrp="1"/>
          </p:cNvSpPr>
          <p:nvPr>
            <p:ph type="sldNum" sz="quarter" idx="12"/>
          </p:nvPr>
        </p:nvSpPr>
        <p:spPr/>
        <p:txBody>
          <a:bodyPr/>
          <a:lstStyle/>
          <a:p>
            <a:r>
              <a:rPr lang="en-US"/>
              <a:t>SLIDE </a:t>
            </a:r>
            <a:fld id="{FCD2455E-EC1D-45EA-B6B2-90AB88848CFD}" type="slidenum">
              <a:rPr lang="en-US" smtClean="0"/>
              <a:pPr/>
              <a:t>7</a:t>
            </a:fld>
            <a:endParaRPr lang="en-US" dirty="0"/>
          </a:p>
        </p:txBody>
      </p:sp>
      <p:sp>
        <p:nvSpPr>
          <p:cNvPr id="11" name="TextBox 10"/>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LO2</a:t>
            </a:r>
            <a:endParaRPr lang="en-US" dirty="0"/>
          </a:p>
        </p:txBody>
      </p:sp>
      <p:grpSp>
        <p:nvGrpSpPr>
          <p:cNvPr id="3" name="Group 11"/>
          <p:cNvGrpSpPr/>
          <p:nvPr/>
        </p:nvGrpSpPr>
        <p:grpSpPr>
          <a:xfrm>
            <a:off x="7879080" y="0"/>
            <a:ext cx="1188720" cy="381000"/>
            <a:chOff x="7879080" y="0"/>
            <a:chExt cx="1188720" cy="381000"/>
          </a:xfrm>
        </p:grpSpPr>
        <p:sp>
          <p:nvSpPr>
            <p:cNvPr id="13" name="Flowchart: Delay 12"/>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4" name="TextBox 13"/>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3-1</a:t>
              </a:r>
            </a:p>
          </p:txBody>
        </p:sp>
      </p:grpSp>
      <p:pic>
        <p:nvPicPr>
          <p:cNvPr id="18" name="Picture 17" descr="Chapter 3_Page 60_2.jpg"/>
          <p:cNvPicPr>
            <a:picLocks noChangeAspect="1"/>
          </p:cNvPicPr>
          <p:nvPr/>
        </p:nvPicPr>
        <p:blipFill>
          <a:blip r:embed="rId2" cstate="print"/>
          <a:stretch>
            <a:fillRect/>
          </a:stretch>
        </p:blipFill>
        <p:spPr>
          <a:xfrm>
            <a:off x="457200" y="3532909"/>
            <a:ext cx="8229600" cy="2639291"/>
          </a:xfrm>
          <a:prstGeom prst="rect">
            <a:avLst/>
          </a:prstGeom>
          <a:effectLst>
            <a:outerShdw blurRad="50800" dist="38100" dir="13500000" algn="br" rotWithShape="0">
              <a:prstClr val="black">
                <a:alpha val="40000"/>
              </a:prstClr>
            </a:outerShdw>
          </a:effectLst>
        </p:spPr>
      </p:pic>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Sales Invoice</a:t>
            </a:r>
            <a:endParaRPr lang="en-US" dirty="0"/>
          </a:p>
        </p:txBody>
      </p:sp>
      <p:sp>
        <p:nvSpPr>
          <p:cNvPr id="16" name="Content Placeholder 15"/>
          <p:cNvSpPr>
            <a:spLocks noGrp="1"/>
          </p:cNvSpPr>
          <p:nvPr>
            <p:ph idx="1"/>
          </p:nvPr>
        </p:nvSpPr>
        <p:spPr/>
        <p:txBody>
          <a:bodyPr/>
          <a:lstStyle/>
          <a:p>
            <a:r>
              <a:rPr lang="en-US" dirty="0"/>
              <a:t>An invoice used as a source document for recording a sale on account is called a </a:t>
            </a:r>
            <a:r>
              <a:rPr lang="en-US" b="1" dirty="0">
                <a:solidFill>
                  <a:srgbClr val="0070C0"/>
                </a:solidFill>
              </a:rPr>
              <a:t>sales invoice</a:t>
            </a:r>
            <a:r>
              <a:rPr lang="en-US" dirty="0"/>
              <a:t>.</a:t>
            </a:r>
          </a:p>
          <a:p>
            <a:pPr lvl="1"/>
            <a:r>
              <a:rPr lang="en-US" dirty="0"/>
              <a:t> A sales invoice is also referred to as a </a:t>
            </a:r>
            <a:r>
              <a:rPr lang="en-US" i="1" dirty="0">
                <a:solidFill>
                  <a:srgbClr val="0070C0"/>
                </a:solidFill>
              </a:rPr>
              <a:t>sales ticket</a:t>
            </a:r>
            <a:r>
              <a:rPr lang="en-US" dirty="0"/>
              <a:t> or a </a:t>
            </a:r>
            <a:r>
              <a:rPr lang="en-US" i="1" dirty="0">
                <a:solidFill>
                  <a:srgbClr val="0070C0"/>
                </a:solidFill>
              </a:rPr>
              <a:t>sales slip</a:t>
            </a:r>
            <a:r>
              <a:rPr lang="en-US" dirty="0"/>
              <a:t>.</a:t>
            </a:r>
          </a:p>
        </p:txBody>
      </p:sp>
      <p:sp>
        <p:nvSpPr>
          <p:cNvPr id="4" name="Slide Number Placeholder 3"/>
          <p:cNvSpPr>
            <a:spLocks noGrp="1"/>
          </p:cNvSpPr>
          <p:nvPr>
            <p:ph type="sldNum" sz="quarter" idx="12"/>
          </p:nvPr>
        </p:nvSpPr>
        <p:spPr/>
        <p:txBody>
          <a:bodyPr/>
          <a:lstStyle/>
          <a:p>
            <a:r>
              <a:rPr lang="en-US"/>
              <a:t>SLIDE </a:t>
            </a:r>
            <a:fld id="{FCD2455E-EC1D-45EA-B6B2-90AB88848CFD}" type="slidenum">
              <a:rPr lang="en-US" smtClean="0"/>
              <a:pPr/>
              <a:t>8</a:t>
            </a:fld>
            <a:endParaRPr lang="en-US" dirty="0"/>
          </a:p>
        </p:txBody>
      </p:sp>
      <p:sp>
        <p:nvSpPr>
          <p:cNvPr id="11" name="TextBox 10"/>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LO2</a:t>
            </a:r>
            <a:endParaRPr lang="en-US" dirty="0"/>
          </a:p>
        </p:txBody>
      </p:sp>
      <p:grpSp>
        <p:nvGrpSpPr>
          <p:cNvPr id="3" name="Group 11"/>
          <p:cNvGrpSpPr/>
          <p:nvPr/>
        </p:nvGrpSpPr>
        <p:grpSpPr>
          <a:xfrm>
            <a:off x="7879080" y="0"/>
            <a:ext cx="1188720" cy="381000"/>
            <a:chOff x="7879080" y="0"/>
            <a:chExt cx="1188720" cy="381000"/>
          </a:xfrm>
        </p:grpSpPr>
        <p:sp>
          <p:nvSpPr>
            <p:cNvPr id="13" name="Flowchart: Delay 12"/>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4" name="TextBox 13"/>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3-1</a:t>
              </a:r>
            </a:p>
          </p:txBody>
        </p:sp>
      </p:grpSp>
    </p:spTree>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Receipt</a:t>
            </a:r>
          </a:p>
        </p:txBody>
      </p:sp>
      <p:sp>
        <p:nvSpPr>
          <p:cNvPr id="10" name="Content Placeholder 9"/>
          <p:cNvSpPr>
            <a:spLocks noGrp="1"/>
          </p:cNvSpPr>
          <p:nvPr>
            <p:ph idx="1"/>
          </p:nvPr>
        </p:nvSpPr>
        <p:spPr/>
        <p:txBody>
          <a:bodyPr>
            <a:normAutofit/>
          </a:bodyPr>
          <a:lstStyle/>
          <a:p>
            <a:r>
              <a:rPr lang="en-US" sz="2800" dirty="0"/>
              <a:t>A business form giving written acknowledgement for cash received is called a </a:t>
            </a:r>
            <a:r>
              <a:rPr lang="en-US" sz="2800" b="1" dirty="0">
                <a:solidFill>
                  <a:srgbClr val="0070C0"/>
                </a:solidFill>
              </a:rPr>
              <a:t>receipt</a:t>
            </a:r>
            <a:r>
              <a:rPr lang="en-US" sz="2800" dirty="0"/>
              <a:t>.</a:t>
            </a:r>
          </a:p>
          <a:p>
            <a:endParaRPr lang="en-US" sz="2800" dirty="0"/>
          </a:p>
        </p:txBody>
      </p:sp>
      <p:sp>
        <p:nvSpPr>
          <p:cNvPr id="4" name="Slide Number Placeholder 3"/>
          <p:cNvSpPr>
            <a:spLocks noGrp="1"/>
          </p:cNvSpPr>
          <p:nvPr>
            <p:ph type="sldNum" sz="quarter" idx="12"/>
          </p:nvPr>
        </p:nvSpPr>
        <p:spPr/>
        <p:txBody>
          <a:bodyPr/>
          <a:lstStyle/>
          <a:p>
            <a:r>
              <a:rPr lang="en-US"/>
              <a:t>SLIDE </a:t>
            </a:r>
            <a:fld id="{FCD2455E-EC1D-45EA-B6B2-90AB88848CFD}" type="slidenum">
              <a:rPr lang="en-US" smtClean="0"/>
              <a:pPr/>
              <a:t>9</a:t>
            </a:fld>
            <a:endParaRPr lang="en-US" dirty="0"/>
          </a:p>
        </p:txBody>
      </p:sp>
      <p:sp>
        <p:nvSpPr>
          <p:cNvPr id="11" name="TextBox 10"/>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a:t>LO2</a:t>
            </a:r>
            <a:endParaRPr lang="en-US" dirty="0"/>
          </a:p>
        </p:txBody>
      </p:sp>
      <p:grpSp>
        <p:nvGrpSpPr>
          <p:cNvPr id="12" name="Group 11"/>
          <p:cNvGrpSpPr/>
          <p:nvPr/>
        </p:nvGrpSpPr>
        <p:grpSpPr>
          <a:xfrm>
            <a:off x="7879080" y="0"/>
            <a:ext cx="1188720" cy="381000"/>
            <a:chOff x="7879080" y="0"/>
            <a:chExt cx="1188720" cy="381000"/>
          </a:xfrm>
        </p:grpSpPr>
        <p:sp>
          <p:nvSpPr>
            <p:cNvPr id="13" name="Flowchart: Delay 12"/>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4" name="TextBox 13"/>
            <p:cNvSpPr txBox="1"/>
            <p:nvPr/>
          </p:nvSpPr>
          <p:spPr>
            <a:xfrm>
              <a:off x="8049286" y="0"/>
              <a:ext cx="848309" cy="276999"/>
            </a:xfrm>
            <a:prstGeom prst="rect">
              <a:avLst/>
            </a:prstGeom>
            <a:noFill/>
          </p:spPr>
          <p:txBody>
            <a:bodyPr wrap="none" rtlCol="0">
              <a:spAutoFit/>
            </a:bodyPr>
            <a:lstStyle/>
            <a:p>
              <a:pPr algn="ctr"/>
              <a:r>
                <a:rPr lang="en-US" sz="1200" dirty="0">
                  <a:solidFill>
                    <a:schemeClr val="bg1"/>
                  </a:solidFill>
                </a:rPr>
                <a:t>Lesson 3-1</a:t>
              </a:r>
            </a:p>
          </p:txBody>
        </p:sp>
      </p:grpSp>
      <p:pic>
        <p:nvPicPr>
          <p:cNvPr id="15" name="Picture 14" descr="Chapter 3_Page 61_1.jpg"/>
          <p:cNvPicPr>
            <a:picLocks noChangeAspect="1"/>
          </p:cNvPicPr>
          <p:nvPr/>
        </p:nvPicPr>
        <p:blipFill>
          <a:blip r:embed="rId2" cstate="print"/>
          <a:stretch>
            <a:fillRect/>
          </a:stretch>
        </p:blipFill>
        <p:spPr>
          <a:xfrm>
            <a:off x="914400" y="2590800"/>
            <a:ext cx="7315200" cy="3532435"/>
          </a:xfrm>
          <a:prstGeom prst="rect">
            <a:avLst/>
          </a:prstGeom>
          <a:effectLst>
            <a:outerShdw blurRad="50800" dist="38100" dir="13500000" algn="br" rotWithShape="0">
              <a:prstClr val="black">
                <a:alpha val="40000"/>
              </a:prstClr>
            </a:outerShdw>
          </a:effectLst>
        </p:spPr>
      </p:pic>
    </p:spTree>
  </p:cSld>
  <p:clrMapOvr>
    <a:masterClrMapping/>
  </p:clrMapOvr>
  <p:transition>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13B927D0F9B24F9A8549328320DE96" ma:contentTypeVersion="3" ma:contentTypeDescription="Create a new document." ma:contentTypeScope="" ma:versionID="c587ee95acd453a4f428ec6fd283fd7e">
  <xsd:schema xmlns:xsd="http://www.w3.org/2001/XMLSchema" xmlns:xs="http://www.w3.org/2001/XMLSchema" xmlns:p="http://schemas.microsoft.com/office/2006/metadata/properties" xmlns:ns2="93a3a46d-073c-4d11-b89a-b78f548e1217" targetNamespace="http://schemas.microsoft.com/office/2006/metadata/properties" ma:root="true" ma:fieldsID="396069a6e6bac8a42428bda4abf59bce" ns2:_="">
    <xsd:import namespace="93a3a46d-073c-4d11-b89a-b78f548e1217"/>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a3a46d-073c-4d11-b89a-b78f548e12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3A82544-CB3B-41B3-B44F-5A839323C6B0}"/>
</file>

<file path=customXml/itemProps2.xml><?xml version="1.0" encoding="utf-8"?>
<ds:datastoreItem xmlns:ds="http://schemas.openxmlformats.org/officeDocument/2006/customXml" ds:itemID="{462A0D0F-372B-4BD3-9BC0-16078509A069}"/>
</file>

<file path=customXml/itemProps3.xml><?xml version="1.0" encoding="utf-8"?>
<ds:datastoreItem xmlns:ds="http://schemas.openxmlformats.org/officeDocument/2006/customXml" ds:itemID="{D30B7B8B-7B23-4A14-9FDC-F6C6AA61D08D}"/>
</file>

<file path=docProps/app.xml><?xml version="1.0" encoding="utf-8"?>
<Properties xmlns="http://schemas.openxmlformats.org/officeDocument/2006/extended-properties" xmlns:vt="http://schemas.openxmlformats.org/officeDocument/2006/docPropsVTypes">
  <TotalTime>3842</TotalTime>
  <Words>3892</Words>
  <Application>Microsoft Office PowerPoint</Application>
  <PresentationFormat>On-screen Show (4:3)</PresentationFormat>
  <Paragraphs>701</Paragraphs>
  <Slides>60</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60</vt:i4>
      </vt:variant>
    </vt:vector>
  </HeadingPairs>
  <TitlesOfParts>
    <vt:vector size="65" baseType="lpstr">
      <vt:lpstr>Arial</vt:lpstr>
      <vt:lpstr>Calibri</vt:lpstr>
      <vt:lpstr>Wingdings</vt:lpstr>
      <vt:lpstr>Office Theme</vt:lpstr>
      <vt:lpstr>Custom Design</vt:lpstr>
      <vt:lpstr>PowerPoint Presentation</vt:lpstr>
      <vt:lpstr>Journals and Journalizing</vt:lpstr>
      <vt:lpstr>General Journal</vt:lpstr>
      <vt:lpstr>A General Journal</vt:lpstr>
      <vt:lpstr>Source Documents</vt:lpstr>
      <vt:lpstr>Checks</vt:lpstr>
      <vt:lpstr>Invoice</vt:lpstr>
      <vt:lpstr>Sales Invoice</vt:lpstr>
      <vt:lpstr>Receipt</vt:lpstr>
      <vt:lpstr>Memorandums</vt:lpstr>
      <vt:lpstr>Calculator Tapes</vt:lpstr>
      <vt:lpstr>Received Cash from Owner  as an Investment</vt:lpstr>
      <vt:lpstr>Paid Cash for Supplies</vt:lpstr>
      <vt:lpstr>Lesson 3-1 Audit Your Understanding</vt:lpstr>
      <vt:lpstr>Lesson 3-1 Audit Your Understanding</vt:lpstr>
      <vt:lpstr>Lesson 3-1 Audit Your Understanding</vt:lpstr>
      <vt:lpstr>work together 3-1</vt:lpstr>
      <vt:lpstr>work together 3-1</vt:lpstr>
      <vt:lpstr>work together 3-1</vt:lpstr>
      <vt:lpstr>on your own 3-1 Use a new general journal page Complete and check in class</vt:lpstr>
      <vt:lpstr>on your own 3-1</vt:lpstr>
      <vt:lpstr>PowerPoint Presentation</vt:lpstr>
      <vt:lpstr>Paid Cash for Insurance</vt:lpstr>
      <vt:lpstr>Bought Supplies on Account</vt:lpstr>
      <vt:lpstr>Paid Cash on Account</vt:lpstr>
      <vt:lpstr>Lesson 3-2 Audit Your Understanding</vt:lpstr>
      <vt:lpstr>Lesson 3-2 Audit Your Understanding</vt:lpstr>
      <vt:lpstr>Lesson 3-2 Audit Your Understanding</vt:lpstr>
      <vt:lpstr>Lesson 3-2 Audit Your Understanding</vt:lpstr>
      <vt:lpstr>work together 3-2 Continue on journal from work together 3-1</vt:lpstr>
      <vt:lpstr>work together 3-2 Continue on journal from work together 3-1</vt:lpstr>
      <vt:lpstr>work together 3-2 Continue on journal from work together 3-1</vt:lpstr>
      <vt:lpstr>on your own 3-2 Continue on journal from on your own 3-1</vt:lpstr>
      <vt:lpstr>on your own 3-2 Continue on journal from on your own 3-1</vt:lpstr>
      <vt:lpstr>on your own 3-2 Continue on journal from on your own 3-1</vt:lpstr>
      <vt:lpstr>Application Problems</vt:lpstr>
      <vt:lpstr>PowerPoint Presentation</vt:lpstr>
      <vt:lpstr>Received Cash from Sales</vt:lpstr>
      <vt:lpstr>Sold Services on Account </vt:lpstr>
      <vt:lpstr>Paid Cash for an Expense</vt:lpstr>
      <vt:lpstr>Paid Cash for an Expense</vt:lpstr>
      <vt:lpstr>Received Cash on Account</vt:lpstr>
      <vt:lpstr>Paid Cash to Owner as  Withdrawal of Equity</vt:lpstr>
      <vt:lpstr>Lesson 3-3 Audit Your Understanding</vt:lpstr>
      <vt:lpstr>Lesson 3-3 Audit Your Understanding</vt:lpstr>
      <vt:lpstr>Lesson 3-3 Audit Your Understanding</vt:lpstr>
      <vt:lpstr>Lesson 3-3 Audit Your Understanding</vt:lpstr>
      <vt:lpstr>Lesson 3-3 Audit Your Understanding</vt:lpstr>
      <vt:lpstr>PowerPoint Presentation</vt:lpstr>
      <vt:lpstr>A Completed Journal Page</vt:lpstr>
      <vt:lpstr>Starting a New General Journal Page</vt:lpstr>
      <vt:lpstr>Correcting Errors in Journal Entries</vt:lpstr>
      <vt:lpstr>Correcting Errors in Journal Entries</vt:lpstr>
      <vt:lpstr>Correcting Errors in Journal Entries</vt:lpstr>
      <vt:lpstr>Lesson 3-4 Audit Your Understanding</vt:lpstr>
      <vt:lpstr>Lesson 3-4 Audit Your Understanding</vt:lpstr>
      <vt:lpstr>Lesson 3-4 Audit Your Understanding</vt:lpstr>
      <vt:lpstr>work together 3-4 on your own 3-4</vt:lpstr>
      <vt:lpstr>Application Problems</vt:lpstr>
      <vt:lpstr>Using Source Documents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McLaughlin</dc:creator>
  <cp:lastModifiedBy>Bacu, Bill</cp:lastModifiedBy>
  <cp:revision>348</cp:revision>
  <dcterms:created xsi:type="dcterms:W3CDTF">2012-07-02T15:51:50Z</dcterms:created>
  <dcterms:modified xsi:type="dcterms:W3CDTF">2020-09-10T15:07:03Z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-748959103</vt:i4>
  </property>
  <property fmtid="{D5CDD505-2E9C-101B-9397-08002B2CF9AE}" pid="3" name="_NewReviewCycle">
    <vt:lpwstr/>
  </property>
  <property fmtid="{D5CDD505-2E9C-101B-9397-08002B2CF9AE}" pid="4" name="_EmailSubject">
    <vt:lpwstr>C21 PPT Sample Comments</vt:lpwstr>
  </property>
  <property fmtid="{D5CDD505-2E9C-101B-9397-08002B2CF9AE}" pid="5" name="_AuthorEmail">
    <vt:lpwstr>Diane.Bowdler@cengage.com</vt:lpwstr>
  </property>
  <property fmtid="{D5CDD505-2E9C-101B-9397-08002B2CF9AE}" pid="6" name="_AuthorEmailDisplayName">
    <vt:lpwstr>Bowdler, Diane</vt:lpwstr>
  </property>
  <property fmtid="{D5CDD505-2E9C-101B-9397-08002B2CF9AE}" pid="7" name="ContentTypeId">
    <vt:lpwstr>0x0101000C13B927D0F9B24F9A8549328320DE96</vt:lpwstr>
  </property>
  <property fmtid="{D5CDD505-2E9C-101B-9397-08002B2CF9AE}" pid="8" name="Order">
    <vt:r8>600</vt:r8>
  </property>
  <property fmtid="{D5CDD505-2E9C-101B-9397-08002B2CF9AE}" pid="9" name="xd_Signature">
    <vt:bool>false</vt:bool>
  </property>
  <property fmtid="{D5CDD505-2E9C-101B-9397-08002B2CF9AE}" pid="10" name="xd_ProgID">
    <vt:lpwstr/>
  </property>
  <property fmtid="{D5CDD505-2E9C-101B-9397-08002B2CF9AE}" pid="11" name="TriggerFlowInfo">
    <vt:lpwstr/>
  </property>
  <property fmtid="{D5CDD505-2E9C-101B-9397-08002B2CF9AE}" pid="12" name="_SourceUrl">
    <vt:lpwstr/>
  </property>
  <property fmtid="{D5CDD505-2E9C-101B-9397-08002B2CF9AE}" pid="13" name="_SharedFileIndex">
    <vt:lpwstr/>
  </property>
  <property fmtid="{D5CDD505-2E9C-101B-9397-08002B2CF9AE}" pid="14" name="ComplianceAssetId">
    <vt:lpwstr/>
  </property>
  <property fmtid="{D5CDD505-2E9C-101B-9397-08002B2CF9AE}" pid="15" name="TemplateUrl">
    <vt:lpwstr/>
  </property>
  <property fmtid="{D5CDD505-2E9C-101B-9397-08002B2CF9AE}" pid="16" name="_ExtendedDescription">
    <vt:lpwstr/>
  </property>
</Properties>
</file>